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8"/>
  </p:notesMasterIdLst>
  <p:sldIdLst>
    <p:sldId id="265" r:id="rId5"/>
    <p:sldId id="271" r:id="rId6"/>
    <p:sldId id="272" r:id="rId7"/>
    <p:sldId id="273" r:id="rId8"/>
    <p:sldId id="274" r:id="rId9"/>
    <p:sldId id="275" r:id="rId10"/>
    <p:sldId id="276" r:id="rId11"/>
    <p:sldId id="282" r:id="rId12"/>
    <p:sldId id="277" r:id="rId13"/>
    <p:sldId id="278" r:id="rId14"/>
    <p:sldId id="280" r:id="rId15"/>
    <p:sldId id="281" r:id="rId16"/>
    <p:sldId id="28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2" d="100"/>
          <a:sy n="82" d="100"/>
        </p:scale>
        <p:origin x="72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A4F756-BF26-4719-BFDF-30B27D34A8C1}" type="datetimeFigureOut">
              <a:rPr lang="fr-BE" smtClean="0"/>
              <a:t>31-05-23</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102CF7-DADE-4CD6-AB15-114033EC55A7}" type="slidenum">
              <a:rPr lang="fr-BE" smtClean="0"/>
              <a:t>‹N°›</a:t>
            </a:fld>
            <a:endParaRPr lang="fr-BE"/>
          </a:p>
        </p:txBody>
      </p:sp>
    </p:spTree>
    <p:extLst>
      <p:ext uri="{BB962C8B-B14F-4D97-AF65-F5344CB8AC3E}">
        <p14:creationId xmlns:p14="http://schemas.microsoft.com/office/powerpoint/2010/main" val="3121011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ocs.google.com/forms/d/1AQJ3F4fI61x2vOr5UbVC0-BnpjuBq8oNiFawEeMhoQM/edit"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r>
              <a:rPr lang="fr-BE" sz="1800" dirty="0">
                <a:effectLst/>
                <a:latin typeface="Calibri" panose="020F0502020204030204" pitchFamily="34" charset="0"/>
                <a:ea typeface="Calibri" panose="020F0502020204030204" pitchFamily="34" charset="0"/>
                <a:cs typeface="Times New Roman" panose="02020603050405020304" pitchFamily="18" charset="0"/>
              </a:rPr>
              <a:t>Grosse partie du travail année 2022 lancement de la nouvelle mouture de notre répertoire médico-social en sachant qu’il restait encore pas mal de petits bugs et petits changements à apporter et ce jusqu’à la soirée de lancement qui a eu lieu le 15 septembre 2022.</a:t>
            </a:r>
          </a:p>
          <a:p>
            <a:endParaRPr lang="fr-BE" dirty="0"/>
          </a:p>
        </p:txBody>
      </p:sp>
      <p:sp>
        <p:nvSpPr>
          <p:cNvPr id="4" name="Espace réservé du numéro de diapositive 3"/>
          <p:cNvSpPr>
            <a:spLocks noGrp="1"/>
          </p:cNvSpPr>
          <p:nvPr>
            <p:ph type="sldNum" sz="quarter" idx="5"/>
          </p:nvPr>
        </p:nvSpPr>
        <p:spPr/>
        <p:txBody>
          <a:bodyPr/>
          <a:lstStyle/>
          <a:p>
            <a:fld id="{24102CF7-DADE-4CD6-AB15-114033EC55A7}" type="slidenum">
              <a:rPr lang="fr-BE" smtClean="0"/>
              <a:t>1</a:t>
            </a:fld>
            <a:endParaRPr lang="fr-BE"/>
          </a:p>
        </p:txBody>
      </p:sp>
    </p:spTree>
    <p:extLst>
      <p:ext uri="{BB962C8B-B14F-4D97-AF65-F5344CB8AC3E}">
        <p14:creationId xmlns:p14="http://schemas.microsoft.com/office/powerpoint/2010/main" val="2998110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r>
              <a:rPr lang="fr-BE" sz="1800" dirty="0">
                <a:effectLst/>
                <a:latin typeface="Calibri" panose="020F0502020204030204" pitchFamily="34" charset="0"/>
                <a:ea typeface="Calibri" panose="020F0502020204030204" pitchFamily="34" charset="0"/>
                <a:cs typeface="Times New Roman" panose="02020603050405020304" pitchFamily="18" charset="0"/>
              </a:rPr>
              <a:t>La ville de Verviers a répondu à un appel à projet lancé par le fédéral. Cet appel à projet vise à soutenir les communes dans leurs initiatives destinées à lutter contre les violences intrafamiliales. </a:t>
            </a:r>
          </a:p>
          <a:p>
            <a:pPr>
              <a:lnSpc>
                <a:spcPct val="107000"/>
              </a:lnSpc>
              <a:spcAft>
                <a:spcPts val="800"/>
              </a:spcAft>
            </a:pPr>
            <a:r>
              <a:rPr lang="fr-BE" sz="1800" dirty="0">
                <a:effectLst/>
                <a:latin typeface="Calibri" panose="020F0502020204030204" pitchFamily="34" charset="0"/>
                <a:ea typeface="Calibri" panose="020F0502020204030204" pitchFamily="34" charset="0"/>
                <a:cs typeface="Times New Roman" panose="02020603050405020304" pitchFamily="18" charset="0"/>
              </a:rPr>
              <a:t>Cinq projets ont été retenus en Wallonie.</a:t>
            </a:r>
          </a:p>
          <a:p>
            <a:pPr>
              <a:lnSpc>
                <a:spcPct val="107000"/>
              </a:lnSpc>
              <a:spcAft>
                <a:spcPts val="800"/>
              </a:spcAft>
            </a:pPr>
            <a:r>
              <a:rPr lang="fr-BE" sz="1800" dirty="0">
                <a:effectLst/>
                <a:latin typeface="Calibri" panose="020F0502020204030204" pitchFamily="34" charset="0"/>
                <a:ea typeface="Calibri" panose="020F0502020204030204" pitchFamily="34" charset="0"/>
                <a:cs typeface="Times New Roman" panose="02020603050405020304" pitchFamily="18" charset="0"/>
              </a:rPr>
              <a:t>Une première réunion organisée par le Service égalités des chances de la Ville de Verviers a mené à la création de 3 axes/groupes de travail.</a:t>
            </a:r>
          </a:p>
          <a:p>
            <a:pPr>
              <a:lnSpc>
                <a:spcPct val="107000"/>
              </a:lnSpc>
              <a:spcAft>
                <a:spcPts val="800"/>
              </a:spcAft>
            </a:pPr>
            <a:r>
              <a:rPr lang="fr-BE" sz="1800" dirty="0">
                <a:effectLst/>
                <a:latin typeface="Calibri" panose="020F0502020204030204" pitchFamily="34" charset="0"/>
                <a:ea typeface="Calibri" panose="020F0502020204030204" pitchFamily="34" charset="0"/>
                <a:cs typeface="Times New Roman" panose="02020603050405020304" pitchFamily="18" charset="0"/>
              </a:rPr>
              <a:t>Le 1</a:t>
            </a:r>
            <a:r>
              <a:rPr lang="fr-BE" sz="1800" baseline="30000" dirty="0">
                <a:effectLst/>
                <a:latin typeface="Calibri" panose="020F0502020204030204" pitchFamily="34" charset="0"/>
                <a:ea typeface="Calibri" panose="020F0502020204030204" pitchFamily="34" charset="0"/>
                <a:cs typeface="Times New Roman" panose="02020603050405020304" pitchFamily="18" charset="0"/>
              </a:rPr>
              <a:t>er</a:t>
            </a:r>
            <a:r>
              <a:rPr lang="fr-BE" sz="1800" dirty="0">
                <a:effectLst/>
                <a:latin typeface="Calibri" panose="020F0502020204030204" pitchFamily="34" charset="0"/>
                <a:ea typeface="Calibri" panose="020F0502020204030204" pitchFamily="34" charset="0"/>
                <a:cs typeface="Times New Roman" panose="02020603050405020304" pitchFamily="18" charset="0"/>
              </a:rPr>
              <a:t> axe réfléchi à l’élaboration d’une convention avec un service de traduction et en collaboration avec la police, dans le but de mettre en place une borne de traduction dans les commissariats. </a:t>
            </a:r>
          </a:p>
          <a:p>
            <a:pPr>
              <a:lnSpc>
                <a:spcPct val="107000"/>
              </a:lnSpc>
              <a:spcAft>
                <a:spcPts val="800"/>
              </a:spcAft>
            </a:pPr>
            <a:r>
              <a:rPr lang="fr-BE" sz="1800" dirty="0">
                <a:effectLst/>
                <a:latin typeface="Calibri" panose="020F0502020204030204" pitchFamily="34" charset="0"/>
                <a:ea typeface="Calibri" panose="020F0502020204030204" pitchFamily="34" charset="0"/>
                <a:cs typeface="Times New Roman" panose="02020603050405020304" pitchFamily="18" charset="0"/>
              </a:rPr>
              <a:t>Le 2</a:t>
            </a:r>
            <a:r>
              <a:rPr lang="fr-BE" sz="1800" baseline="30000" dirty="0">
                <a:effectLst/>
                <a:latin typeface="Calibri" panose="020F0502020204030204" pitchFamily="34" charset="0"/>
                <a:ea typeface="Calibri" panose="020F0502020204030204" pitchFamily="34" charset="0"/>
                <a:cs typeface="Times New Roman" panose="02020603050405020304" pitchFamily="18" charset="0"/>
              </a:rPr>
              <a:t>ème</a:t>
            </a:r>
            <a:r>
              <a:rPr lang="fr-BE" sz="1800" dirty="0">
                <a:effectLst/>
                <a:latin typeface="Calibri" panose="020F0502020204030204" pitchFamily="34" charset="0"/>
                <a:ea typeface="Calibri" panose="020F0502020204030204" pitchFamily="34" charset="0"/>
                <a:cs typeface="Times New Roman" panose="02020603050405020304" pitchFamily="18" charset="0"/>
              </a:rPr>
              <a:t> axe travaille sur une formation qui pourrait être donnée aux professionnels médico-sociaux de l’arrondissement susceptibles de rencontrer des victimes de violences intrafamiliales.</a:t>
            </a:r>
          </a:p>
          <a:p>
            <a:pPr>
              <a:lnSpc>
                <a:spcPct val="107000"/>
              </a:lnSpc>
              <a:spcAft>
                <a:spcPts val="800"/>
              </a:spcAft>
            </a:pPr>
            <a:r>
              <a:rPr lang="fr-BE" sz="1800" dirty="0">
                <a:effectLst/>
                <a:latin typeface="Calibri" panose="020F0502020204030204" pitchFamily="34" charset="0"/>
                <a:ea typeface="Calibri" panose="020F0502020204030204" pitchFamily="34" charset="0"/>
                <a:cs typeface="Times New Roman" panose="02020603050405020304" pitchFamily="18" charset="0"/>
              </a:rPr>
              <a:t>Le 3</a:t>
            </a:r>
            <a:r>
              <a:rPr lang="fr-BE" sz="1800" baseline="30000" dirty="0">
                <a:effectLst/>
                <a:latin typeface="Calibri" panose="020F0502020204030204" pitchFamily="34" charset="0"/>
                <a:ea typeface="Calibri" panose="020F0502020204030204" pitchFamily="34" charset="0"/>
                <a:cs typeface="Times New Roman" panose="02020603050405020304" pitchFamily="18" charset="0"/>
              </a:rPr>
              <a:t>ème</a:t>
            </a:r>
            <a:r>
              <a:rPr lang="fr-BE" sz="1800" dirty="0">
                <a:effectLst/>
                <a:latin typeface="Calibri" panose="020F0502020204030204" pitchFamily="34" charset="0"/>
                <a:ea typeface="Calibri" panose="020F0502020204030204" pitchFamily="34" charset="0"/>
                <a:cs typeface="Times New Roman" panose="02020603050405020304" pitchFamily="18" charset="0"/>
              </a:rPr>
              <a:t> axe réfléchi à la création d’un groupe de paroles. </a:t>
            </a:r>
          </a:p>
          <a:p>
            <a:pPr marL="342900" lvl="0" indent="-342900">
              <a:lnSpc>
                <a:spcPct val="107000"/>
              </a:lnSpc>
              <a:spcAft>
                <a:spcPts val="800"/>
              </a:spcAft>
              <a:buFont typeface="Wingdings" panose="05000000000000000000" pitchFamily="2" charset="2"/>
              <a:buChar char=""/>
            </a:pPr>
            <a:r>
              <a:rPr lang="fr-BE" sz="1800" dirty="0">
                <a:effectLst/>
                <a:latin typeface="Calibri" panose="020F0502020204030204" pitchFamily="34" charset="0"/>
                <a:ea typeface="Calibri" panose="020F0502020204030204" pitchFamily="34" charset="0"/>
                <a:cs typeface="Calibri" panose="020F0502020204030204" pitchFamily="34" charset="0"/>
              </a:rPr>
              <a:t>Le SISDEF participe aux réunions de l’axe 2 </a:t>
            </a:r>
          </a:p>
          <a:p>
            <a:endParaRPr lang="fr-BE" dirty="0"/>
          </a:p>
        </p:txBody>
      </p:sp>
      <p:sp>
        <p:nvSpPr>
          <p:cNvPr id="4" name="Espace réservé du numéro de diapositive 3"/>
          <p:cNvSpPr>
            <a:spLocks noGrp="1"/>
          </p:cNvSpPr>
          <p:nvPr>
            <p:ph type="sldNum" sz="quarter" idx="5"/>
          </p:nvPr>
        </p:nvSpPr>
        <p:spPr/>
        <p:txBody>
          <a:bodyPr/>
          <a:lstStyle/>
          <a:p>
            <a:fld id="{24102CF7-DADE-4CD6-AB15-114033EC55A7}" type="slidenum">
              <a:rPr lang="fr-BE" smtClean="0"/>
              <a:t>11</a:t>
            </a:fld>
            <a:endParaRPr lang="fr-BE"/>
          </a:p>
        </p:txBody>
      </p:sp>
    </p:spTree>
    <p:extLst>
      <p:ext uri="{BB962C8B-B14F-4D97-AF65-F5344CB8AC3E}">
        <p14:creationId xmlns:p14="http://schemas.microsoft.com/office/powerpoint/2010/main" val="2551219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b="0" i="0" dirty="0">
                <a:solidFill>
                  <a:srgbClr val="6F727B"/>
                </a:solidFill>
                <a:effectLst/>
                <a:latin typeface="Libre Baskerville" panose="020B0604020202020204" pitchFamily="2" charset="0"/>
              </a:rPr>
              <a:t>Je participe 1x/ mois au réunion du comité de fonction 1 du </a:t>
            </a:r>
            <a:r>
              <a:rPr lang="fr-BE" b="0" i="0" dirty="0" err="1">
                <a:solidFill>
                  <a:srgbClr val="6F727B"/>
                </a:solidFill>
                <a:effectLst/>
                <a:latin typeface="Libre Baskerville" panose="020B0604020202020204" pitchFamily="2" charset="0"/>
              </a:rPr>
              <a:t>Résme</a:t>
            </a:r>
            <a:endParaRPr lang="fr-BE" b="0" i="0" dirty="0">
              <a:solidFill>
                <a:srgbClr val="6F727B"/>
              </a:solidFill>
              <a:effectLst/>
              <a:latin typeface="Libre Baskerville" panose="020B06040202020202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solidFill>
                  <a:srgbClr val="747474"/>
                </a:solidFill>
                <a:effectLst/>
                <a:latin typeface="Lato" panose="020F0502020204030203" pitchFamily="34" charset="0"/>
              </a:rPr>
              <a:t>La fonction 1 rassemble les professionnels exerçant leurs activités en matière de </a:t>
            </a:r>
            <a:r>
              <a:rPr lang="fr-FR" b="1" i="0" dirty="0">
                <a:solidFill>
                  <a:srgbClr val="747474"/>
                </a:solidFill>
                <a:effectLst/>
                <a:latin typeface="Lato" panose="020F0502020204030203" pitchFamily="34" charset="0"/>
              </a:rPr>
              <a:t>prévention, de promotion des soins en santé mentale, de détection précoce, de dépistage et de pose d’un diagnostic</a:t>
            </a:r>
            <a:r>
              <a:rPr lang="fr-FR" b="0" i="0" dirty="0">
                <a:solidFill>
                  <a:srgbClr val="747474"/>
                </a:solidFill>
                <a:effectLst/>
                <a:latin typeface="Lato" panose="020F0502020204030203" pitchFamily="34" charset="0"/>
              </a:rPr>
              <a:t>. Elle concerne également le secteur du </a:t>
            </a:r>
            <a:r>
              <a:rPr lang="fr-FR" b="1" i="0" dirty="0">
                <a:solidFill>
                  <a:srgbClr val="747474"/>
                </a:solidFill>
                <a:effectLst/>
                <a:latin typeface="Lato" panose="020F0502020204030203" pitchFamily="34" charset="0"/>
              </a:rPr>
              <a:t>soin ambulatoire</a:t>
            </a:r>
            <a:r>
              <a:rPr lang="fr-FR" b="0" i="0" dirty="0">
                <a:solidFill>
                  <a:srgbClr val="747474"/>
                </a:solidFill>
                <a:effectLst/>
                <a:latin typeface="Lato" panose="020F0502020204030203" pitchFamily="34" charset="0"/>
              </a:rPr>
              <a:t> (médical, psychiatrique, psychologique, …) ainsi que les </a:t>
            </a:r>
            <a:r>
              <a:rPr lang="fr-FR" b="1" i="0" dirty="0">
                <a:solidFill>
                  <a:srgbClr val="747474"/>
                </a:solidFill>
                <a:effectLst/>
                <a:latin typeface="Lato" panose="020F0502020204030203" pitchFamily="34" charset="0"/>
              </a:rPr>
              <a:t>partenaires</a:t>
            </a:r>
            <a:r>
              <a:rPr lang="fr-FR" b="0" i="0" dirty="0">
                <a:solidFill>
                  <a:srgbClr val="747474"/>
                </a:solidFill>
                <a:effectLst/>
                <a:latin typeface="Lato" panose="020F0502020204030203" pitchFamily="34" charset="0"/>
              </a:rPr>
              <a:t> ayant une intervention de première ligne en santé somatique ou dans le secteur social.</a:t>
            </a:r>
            <a:endParaRPr lang="fr-BE" b="0" i="0" dirty="0">
              <a:solidFill>
                <a:srgbClr val="6F727B"/>
              </a:solidFill>
              <a:effectLst/>
              <a:latin typeface="Libre Baskerville" panose="020B0604020202020204" pitchFamily="2" charset="0"/>
            </a:endParaRPr>
          </a:p>
          <a:p>
            <a:endParaRPr lang="fr-BE" dirty="0"/>
          </a:p>
        </p:txBody>
      </p:sp>
      <p:sp>
        <p:nvSpPr>
          <p:cNvPr id="4" name="Espace réservé du numéro de diapositive 3"/>
          <p:cNvSpPr>
            <a:spLocks noGrp="1"/>
          </p:cNvSpPr>
          <p:nvPr>
            <p:ph type="sldNum" sz="quarter" idx="5"/>
          </p:nvPr>
        </p:nvSpPr>
        <p:spPr/>
        <p:txBody>
          <a:bodyPr/>
          <a:lstStyle/>
          <a:p>
            <a:fld id="{24102CF7-DADE-4CD6-AB15-114033EC55A7}" type="slidenum">
              <a:rPr lang="fr-BE" smtClean="0"/>
              <a:t>12</a:t>
            </a:fld>
            <a:endParaRPr lang="fr-BE"/>
          </a:p>
        </p:txBody>
      </p:sp>
    </p:spTree>
    <p:extLst>
      <p:ext uri="{BB962C8B-B14F-4D97-AF65-F5344CB8AC3E}">
        <p14:creationId xmlns:p14="http://schemas.microsoft.com/office/powerpoint/2010/main" val="4247487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Gestion des factures, des salaires, rédaction des rapports d’activités et financiers, rapports APE, logistique réunion, etc.</a:t>
            </a:r>
          </a:p>
        </p:txBody>
      </p:sp>
      <p:sp>
        <p:nvSpPr>
          <p:cNvPr id="4" name="Espace réservé du numéro de diapositive 3"/>
          <p:cNvSpPr>
            <a:spLocks noGrp="1"/>
          </p:cNvSpPr>
          <p:nvPr>
            <p:ph type="sldNum" sz="quarter" idx="5"/>
          </p:nvPr>
        </p:nvSpPr>
        <p:spPr/>
        <p:txBody>
          <a:bodyPr/>
          <a:lstStyle/>
          <a:p>
            <a:fld id="{24102CF7-DADE-4CD6-AB15-114033EC55A7}" type="slidenum">
              <a:rPr lang="fr-BE" smtClean="0"/>
              <a:t>13</a:t>
            </a:fld>
            <a:endParaRPr lang="fr-BE"/>
          </a:p>
        </p:txBody>
      </p:sp>
    </p:spTree>
    <p:extLst>
      <p:ext uri="{BB962C8B-B14F-4D97-AF65-F5344CB8AC3E}">
        <p14:creationId xmlns:p14="http://schemas.microsoft.com/office/powerpoint/2010/main" val="839530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r>
              <a:rPr lang="fr-BE" sz="1800" dirty="0">
                <a:effectLst/>
                <a:latin typeface="Calibri" panose="020F0502020204030204" pitchFamily="34" charset="0"/>
                <a:ea typeface="Calibri" panose="020F0502020204030204" pitchFamily="34" charset="0"/>
                <a:cs typeface="Times New Roman" panose="02020603050405020304" pitchFamily="18" charset="0"/>
              </a:rPr>
              <a:t>86 participants </a:t>
            </a:r>
          </a:p>
          <a:p>
            <a:pPr>
              <a:lnSpc>
                <a:spcPct val="107000"/>
              </a:lnSpc>
              <a:spcAft>
                <a:spcPts val="800"/>
              </a:spcAft>
            </a:pPr>
            <a:r>
              <a:rPr lang="fr-BE" sz="1800" dirty="0">
                <a:effectLst/>
                <a:latin typeface="Calibri" panose="020F0502020204030204" pitchFamily="34" charset="0"/>
                <a:ea typeface="Calibri" panose="020F0502020204030204" pitchFamily="34" charset="0"/>
                <a:cs typeface="Times New Roman" panose="02020603050405020304" pitchFamily="18" charset="0"/>
              </a:rPr>
              <a:t>Effervescence et engouement de la part des participants</a:t>
            </a:r>
          </a:p>
          <a:p>
            <a:pPr>
              <a:lnSpc>
                <a:spcPct val="107000"/>
              </a:lnSpc>
              <a:spcAft>
                <a:spcPts val="800"/>
              </a:spcAft>
            </a:pPr>
            <a:r>
              <a:rPr lang="fr-BE" sz="1800" dirty="0">
                <a:effectLst/>
                <a:latin typeface="Calibri" panose="020F0502020204030204" pitchFamily="34" charset="0"/>
                <a:ea typeface="Calibri" panose="020F0502020204030204" pitchFamily="34" charset="0"/>
                <a:cs typeface="Times New Roman" panose="02020603050405020304" pitchFamily="18" charset="0"/>
              </a:rPr>
              <a:t>Enormément de retour positif</a:t>
            </a:r>
          </a:p>
          <a:p>
            <a:pPr>
              <a:lnSpc>
                <a:spcPct val="107000"/>
              </a:lnSpc>
              <a:spcAft>
                <a:spcPts val="800"/>
              </a:spcAft>
            </a:pPr>
            <a:r>
              <a:rPr lang="fr-BE" sz="1800" dirty="0">
                <a:effectLst/>
                <a:latin typeface="Calibri" panose="020F0502020204030204" pitchFamily="34" charset="0"/>
                <a:ea typeface="Calibri" panose="020F0502020204030204" pitchFamily="34" charset="0"/>
                <a:cs typeface="Times New Roman" panose="02020603050405020304" pitchFamily="18" charset="0"/>
              </a:rPr>
              <a:t>Pendant tout l’été Natacha, qui est notre assistante administrative, a contacté tous les prestataires inscrits sur le site donc ça représente plus de 800 professionnels afin de les solliciter pour la remise à jour de leur fiche. Jusqu’en février car plusieurs rappels aux personnes n’ayant pas répondu au premier mail. </a:t>
            </a:r>
          </a:p>
          <a:p>
            <a:pPr>
              <a:lnSpc>
                <a:spcPct val="107000"/>
              </a:lnSpc>
              <a:spcAft>
                <a:spcPts val="800"/>
              </a:spcAft>
            </a:pPr>
            <a:r>
              <a:rPr lang="fr-BE" sz="1800" dirty="0">
                <a:effectLst/>
                <a:latin typeface="Calibri" panose="020F0502020204030204" pitchFamily="34" charset="0"/>
                <a:ea typeface="Calibri" panose="020F0502020204030204" pitchFamily="34" charset="0"/>
                <a:cs typeface="Times New Roman" panose="02020603050405020304" pitchFamily="18" charset="0"/>
              </a:rPr>
              <a:t>Et alors dans la foulée, fin octobre 2022 nous avons pu procéder au lancement de l’application mobile du répertoire. Application qui nous a donné pas mal de fil à retordre mais qui est fonctionnelle. </a:t>
            </a:r>
          </a:p>
          <a:p>
            <a:pPr>
              <a:lnSpc>
                <a:spcPct val="107000"/>
              </a:lnSpc>
              <a:spcAft>
                <a:spcPts val="800"/>
              </a:spcAft>
            </a:pPr>
            <a:r>
              <a:rPr lang="fr-BE" sz="1800" dirty="0">
                <a:effectLst/>
                <a:latin typeface="Calibri" panose="020F0502020204030204" pitchFamily="34" charset="0"/>
                <a:ea typeface="Calibri" panose="020F0502020204030204" pitchFamily="34" charset="0"/>
                <a:cs typeface="Times New Roman" panose="02020603050405020304" pitchFamily="18" charset="0"/>
              </a:rPr>
              <a:t>Prochain objectif </a:t>
            </a:r>
            <a:r>
              <a:rPr lang="fr-BE"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fr-BE" sz="1800" dirty="0">
                <a:effectLst/>
                <a:latin typeface="Calibri" panose="020F0502020204030204" pitchFamily="34" charset="0"/>
                <a:ea typeface="Calibri" panose="020F0502020204030204" pitchFamily="34" charset="0"/>
                <a:cs typeface="Times New Roman" panose="02020603050405020304" pitchFamily="18" charset="0"/>
              </a:rPr>
              <a:t> Faire la promotion du répertoire médico-social, continuer à solliciter les prestataires déjà inscrits à mettre à jour leur fiche.</a:t>
            </a:r>
          </a:p>
          <a:p>
            <a:endParaRPr lang="fr-BE" sz="1800" dirty="0">
              <a:effectLst/>
              <a:latin typeface="Calibri" panose="020F0502020204030204" pitchFamily="34" charset="0"/>
              <a:ea typeface="Calibri" panose="020F0502020204030204" pitchFamily="34" charset="0"/>
            </a:endParaRPr>
          </a:p>
        </p:txBody>
      </p:sp>
      <p:sp>
        <p:nvSpPr>
          <p:cNvPr id="4" name="Espace réservé du numéro de diapositive 3"/>
          <p:cNvSpPr>
            <a:spLocks noGrp="1"/>
          </p:cNvSpPr>
          <p:nvPr>
            <p:ph type="sldNum" sz="quarter" idx="5"/>
          </p:nvPr>
        </p:nvSpPr>
        <p:spPr/>
        <p:txBody>
          <a:bodyPr/>
          <a:lstStyle/>
          <a:p>
            <a:fld id="{796BFD23-6D89-4FD6-9615-49890F16A240}" type="slidenum">
              <a:rPr lang="fr-BE" smtClean="0"/>
              <a:t>2</a:t>
            </a:fld>
            <a:endParaRPr lang="fr-BE"/>
          </a:p>
        </p:txBody>
      </p:sp>
    </p:spTree>
    <p:extLst>
      <p:ext uri="{BB962C8B-B14F-4D97-AF65-F5344CB8AC3E}">
        <p14:creationId xmlns:p14="http://schemas.microsoft.com/office/powerpoint/2010/main" val="527956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r>
              <a:rPr lang="fr-BE" sz="1800" b="1" dirty="0">
                <a:effectLst/>
                <a:latin typeface="Calibri" panose="020F0502020204030204" pitchFamily="34" charset="0"/>
                <a:ea typeface="Calibri" panose="020F0502020204030204" pitchFamily="34" charset="0"/>
                <a:cs typeface="Times New Roman" panose="02020603050405020304" pitchFamily="18" charset="0"/>
              </a:rPr>
              <a:t>Concertations multidisciplinaires classiques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BE" sz="1800" dirty="0">
                <a:effectLst/>
                <a:latin typeface="Calibri" panose="020F0502020204030204" pitchFamily="34" charset="0"/>
                <a:ea typeface="Calibri" panose="020F0502020204030204" pitchFamily="34" charset="0"/>
                <a:cs typeface="Times New Roman" panose="02020603050405020304" pitchFamily="18" charset="0"/>
              </a:rPr>
              <a:t>En </a:t>
            </a:r>
            <a:r>
              <a:rPr lang="fr-BE" sz="1800" b="1" dirty="0">
                <a:effectLst/>
                <a:latin typeface="Calibri" panose="020F0502020204030204" pitchFamily="34" charset="0"/>
                <a:ea typeface="Calibri" panose="020F0502020204030204" pitchFamily="34" charset="0"/>
                <a:cs typeface="Times New Roman" panose="02020603050405020304" pitchFamily="18" charset="0"/>
              </a:rPr>
              <a:t>2022</a:t>
            </a:r>
            <a:r>
              <a:rPr lang="fr-BE" sz="1800" dirty="0">
                <a:effectLst/>
                <a:latin typeface="Calibri" panose="020F0502020204030204" pitchFamily="34" charset="0"/>
                <a:ea typeface="Calibri" panose="020F0502020204030204" pitchFamily="34" charset="0"/>
                <a:cs typeface="Times New Roman" panose="02020603050405020304" pitchFamily="18" charset="0"/>
              </a:rPr>
              <a:t>, </a:t>
            </a:r>
            <a:r>
              <a:rPr lang="fr-BE" sz="1800" b="1" dirty="0">
                <a:effectLst/>
                <a:latin typeface="Calibri" panose="020F0502020204030204" pitchFamily="34" charset="0"/>
                <a:ea typeface="Calibri" panose="020F0502020204030204" pitchFamily="34" charset="0"/>
                <a:cs typeface="Times New Roman" panose="02020603050405020304" pitchFamily="18" charset="0"/>
              </a:rPr>
              <a:t>27 </a:t>
            </a:r>
            <a:r>
              <a:rPr lang="fr-BE" sz="1800" dirty="0">
                <a:effectLst/>
                <a:latin typeface="Calibri" panose="020F0502020204030204" pitchFamily="34" charset="0"/>
                <a:ea typeface="Calibri" panose="020F0502020204030204" pitchFamily="34" charset="0"/>
                <a:cs typeface="Times New Roman" panose="02020603050405020304" pitchFamily="18" charset="0"/>
              </a:rPr>
              <a:t>réunions de concertations multidisciplinaires ont été validées par le SISDEF et facturées aux organismes assureurs, contre 26 en 2021. </a:t>
            </a:r>
          </a:p>
          <a:p>
            <a:pPr>
              <a:lnSpc>
                <a:spcPct val="107000"/>
              </a:lnSpc>
              <a:spcAft>
                <a:spcPts val="800"/>
              </a:spcAft>
            </a:pPr>
            <a:r>
              <a:rPr lang="fr-BE" sz="1800" dirty="0">
                <a:effectLst/>
                <a:latin typeface="Calibri" panose="020F0502020204030204" pitchFamily="34" charset="0"/>
                <a:ea typeface="Calibri" panose="020F0502020204030204" pitchFamily="34" charset="0"/>
                <a:cs typeface="Times New Roman" panose="02020603050405020304" pitchFamily="18" charset="0"/>
              </a:rPr>
              <a:t>Malgré la fin de l'état d'urgence sanitaire et la reprise des réunions en présentiel, nous constatons que le nombre de réunions de concertation autour du patient en perte d’autonomie ne décolle pas.</a:t>
            </a:r>
          </a:p>
          <a:p>
            <a:pPr>
              <a:lnSpc>
                <a:spcPct val="107000"/>
              </a:lnSpc>
              <a:spcAft>
                <a:spcPts val="800"/>
              </a:spcAft>
            </a:pPr>
            <a:r>
              <a:rPr lang="fr-BE" sz="1800" b="1" dirty="0">
                <a:effectLst/>
                <a:latin typeface="Calibri" panose="020F0502020204030204" pitchFamily="34" charset="0"/>
                <a:ea typeface="Calibri" panose="020F0502020204030204" pitchFamily="34" charset="0"/>
                <a:cs typeface="Times New Roman" panose="02020603050405020304" pitchFamily="18" charset="0"/>
              </a:rPr>
              <a:t>4. Réunions de concertation autour du patient psychiatrique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BE" sz="1800" dirty="0">
                <a:effectLst/>
                <a:latin typeface="Calibri" panose="020F0502020204030204" pitchFamily="34" charset="0"/>
                <a:ea typeface="Calibri" panose="020F0502020204030204" pitchFamily="34" charset="0"/>
                <a:cs typeface="Times New Roman" panose="02020603050405020304" pitchFamily="18" charset="0"/>
              </a:rPr>
              <a:t>En </a:t>
            </a:r>
            <a:r>
              <a:rPr lang="fr-BE" sz="1800" b="1" dirty="0">
                <a:effectLst/>
                <a:latin typeface="Calibri" panose="020F0502020204030204" pitchFamily="34" charset="0"/>
                <a:ea typeface="Calibri" panose="020F0502020204030204" pitchFamily="34" charset="0"/>
                <a:cs typeface="Times New Roman" panose="02020603050405020304" pitchFamily="18" charset="0"/>
              </a:rPr>
              <a:t>2022</a:t>
            </a:r>
            <a:r>
              <a:rPr lang="fr-BE" sz="1800" dirty="0">
                <a:effectLst/>
                <a:latin typeface="Calibri" panose="020F0502020204030204" pitchFamily="34" charset="0"/>
                <a:ea typeface="Calibri" panose="020F0502020204030204" pitchFamily="34" charset="0"/>
                <a:cs typeface="Times New Roman" panose="02020603050405020304" pitchFamily="18" charset="0"/>
              </a:rPr>
              <a:t>, le SISDEF a facturé </a:t>
            </a:r>
            <a:r>
              <a:rPr lang="fr-BE" sz="1800" b="1" dirty="0">
                <a:effectLst/>
                <a:latin typeface="Calibri" panose="020F0502020204030204" pitchFamily="34" charset="0"/>
                <a:ea typeface="Calibri" panose="020F0502020204030204" pitchFamily="34" charset="0"/>
                <a:cs typeface="Times New Roman" panose="02020603050405020304" pitchFamily="18" charset="0"/>
              </a:rPr>
              <a:t>91 </a:t>
            </a:r>
            <a:r>
              <a:rPr lang="fr-BE" sz="1800" dirty="0">
                <a:effectLst/>
                <a:latin typeface="Calibri" panose="020F0502020204030204" pitchFamily="34" charset="0"/>
                <a:ea typeface="Calibri" panose="020F0502020204030204" pitchFamily="34" charset="0"/>
                <a:cs typeface="Times New Roman" panose="02020603050405020304" pitchFamily="18" charset="0"/>
              </a:rPr>
              <a:t>réunions de concertation autour du patient psychiatrique aux organismes assureurs, contre 88 en 2021.</a:t>
            </a:r>
          </a:p>
          <a:p>
            <a:pPr>
              <a:lnSpc>
                <a:spcPct val="107000"/>
              </a:lnSpc>
              <a:spcAft>
                <a:spcPts val="800"/>
              </a:spcAft>
            </a:pPr>
            <a:r>
              <a:rPr lang="fr-BE" sz="1800" dirty="0">
                <a:effectLst/>
                <a:latin typeface="Calibri" panose="020F0502020204030204" pitchFamily="34" charset="0"/>
                <a:ea typeface="Calibri" panose="020F0502020204030204" pitchFamily="34" charset="0"/>
                <a:cs typeface="Times New Roman" panose="02020603050405020304" pitchFamily="18" charset="0"/>
              </a:rPr>
              <a:t>Le nombre de concertations autour du patient psychiatrique stagne également malgré la levée des restrictions. </a:t>
            </a:r>
          </a:p>
          <a:p>
            <a:endParaRPr lang="fr-BE" dirty="0"/>
          </a:p>
        </p:txBody>
      </p:sp>
      <p:sp>
        <p:nvSpPr>
          <p:cNvPr id="4" name="Espace réservé du numéro de diapositive 3"/>
          <p:cNvSpPr>
            <a:spLocks noGrp="1"/>
          </p:cNvSpPr>
          <p:nvPr>
            <p:ph type="sldNum" sz="quarter" idx="5"/>
          </p:nvPr>
        </p:nvSpPr>
        <p:spPr/>
        <p:txBody>
          <a:bodyPr/>
          <a:lstStyle/>
          <a:p>
            <a:fld id="{24102CF7-DADE-4CD6-AB15-114033EC55A7}" type="slidenum">
              <a:rPr lang="fr-BE" smtClean="0"/>
              <a:t>3</a:t>
            </a:fld>
            <a:endParaRPr lang="fr-BE"/>
          </a:p>
        </p:txBody>
      </p:sp>
    </p:spTree>
    <p:extLst>
      <p:ext uri="{BB962C8B-B14F-4D97-AF65-F5344CB8AC3E}">
        <p14:creationId xmlns:p14="http://schemas.microsoft.com/office/powerpoint/2010/main" val="4138780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r>
              <a:rPr lang="fr-BE" sz="1800" dirty="0">
                <a:effectLst/>
                <a:latin typeface="Calibri" panose="020F0502020204030204" pitchFamily="34" charset="0"/>
                <a:ea typeface="Calibri" panose="020F0502020204030204" pitchFamily="34" charset="0"/>
                <a:cs typeface="Times New Roman" panose="02020603050405020304" pitchFamily="18" charset="0"/>
              </a:rPr>
              <a:t> Nous  continuons à consacrer beaucoup de temps à expliquer les modalités de la concertation aux professionnels impliqués dans l’accompagnement des patients souffrant de troubles psychiatriques, afin de faciliter la mise en route des concertations. </a:t>
            </a:r>
          </a:p>
          <a:p>
            <a:pPr>
              <a:lnSpc>
                <a:spcPct val="107000"/>
              </a:lnSpc>
              <a:spcAft>
                <a:spcPts val="800"/>
              </a:spcAft>
            </a:pPr>
            <a:r>
              <a:rPr lang="fr-BE" sz="1800" dirty="0">
                <a:effectLst/>
                <a:latin typeface="Calibri" panose="020F0502020204030204" pitchFamily="34" charset="0"/>
                <a:ea typeface="Calibri" panose="020F0502020204030204" pitchFamily="34" charset="0"/>
                <a:cs typeface="Times New Roman" panose="02020603050405020304" pitchFamily="18" charset="0"/>
              </a:rPr>
              <a:t>En 2022, des capsules vidéo illustratives ont également été réalisées en collaboration avec d’autres SISD. </a:t>
            </a:r>
          </a:p>
          <a:p>
            <a:pPr>
              <a:lnSpc>
                <a:spcPct val="107000"/>
              </a:lnSpc>
              <a:spcAft>
                <a:spcPts val="800"/>
              </a:spcAft>
            </a:pPr>
            <a:r>
              <a:rPr lang="fr-BE" sz="1800" dirty="0">
                <a:effectLst/>
                <a:latin typeface="Calibri" panose="020F0502020204030204" pitchFamily="34" charset="0"/>
                <a:ea typeface="Calibri" panose="020F0502020204030204" pitchFamily="34" charset="0"/>
                <a:cs typeface="Times New Roman" panose="02020603050405020304" pitchFamily="18" charset="0"/>
              </a:rPr>
              <a:t>Ces documents et vidéos sont consultables sur le site : https://www.sisdef.be/concertations</a:t>
            </a:r>
          </a:p>
          <a:p>
            <a:pPr>
              <a:lnSpc>
                <a:spcPct val="107000"/>
              </a:lnSpc>
              <a:spcAft>
                <a:spcPts val="800"/>
              </a:spcAft>
            </a:pPr>
            <a:r>
              <a:rPr lang="fr-BE" sz="1800" dirty="0">
                <a:effectLst/>
                <a:latin typeface="Calibri" panose="020F0502020204030204" pitchFamily="34" charset="0"/>
                <a:ea typeface="Calibri" panose="020F0502020204030204" pitchFamily="34" charset="0"/>
                <a:cs typeface="Times New Roman" panose="02020603050405020304" pitchFamily="18" charset="0"/>
              </a:rPr>
              <a:t>Afin de faciliter leur remplissage/complétion et dans un souci de gain de temps, nous avons travaillé à la création d’un programme d’encodage et de facturation des dossiers de concertation autour du patient en perte d’autonomie. </a:t>
            </a:r>
          </a:p>
          <a:p>
            <a:pPr>
              <a:lnSpc>
                <a:spcPct val="107000"/>
              </a:lnSpc>
              <a:spcAft>
                <a:spcPts val="800"/>
              </a:spcAft>
            </a:pPr>
            <a:r>
              <a:rPr lang="fr-BE" sz="1800" dirty="0">
                <a:effectLst/>
                <a:latin typeface="Calibri" panose="020F0502020204030204" pitchFamily="34" charset="0"/>
                <a:ea typeface="Calibri" panose="020F0502020204030204" pitchFamily="34" charset="0"/>
                <a:cs typeface="Times New Roman" panose="02020603050405020304" pitchFamily="18" charset="0"/>
              </a:rPr>
              <a:t>Ce programme a été lancé en phase test durant l’année 2022 afin de permettre aux coordinatrices des CCSAD de l’utiliser parallèlement au dossier papier. Nous avons ainsi pu récolter progressivement leurs remarques et apporter les modifications nécessaires. </a:t>
            </a:r>
          </a:p>
          <a:p>
            <a:endParaRPr lang="fr-BE" dirty="0"/>
          </a:p>
        </p:txBody>
      </p:sp>
      <p:sp>
        <p:nvSpPr>
          <p:cNvPr id="4" name="Espace réservé du numéro de diapositive 3"/>
          <p:cNvSpPr>
            <a:spLocks noGrp="1"/>
          </p:cNvSpPr>
          <p:nvPr>
            <p:ph type="sldNum" sz="quarter" idx="5"/>
          </p:nvPr>
        </p:nvSpPr>
        <p:spPr/>
        <p:txBody>
          <a:bodyPr/>
          <a:lstStyle/>
          <a:p>
            <a:fld id="{24102CF7-DADE-4CD6-AB15-114033EC55A7}" type="slidenum">
              <a:rPr lang="fr-BE" smtClean="0"/>
              <a:t>4</a:t>
            </a:fld>
            <a:endParaRPr lang="fr-BE"/>
          </a:p>
        </p:txBody>
      </p:sp>
    </p:spTree>
    <p:extLst>
      <p:ext uri="{BB962C8B-B14F-4D97-AF65-F5344CB8AC3E}">
        <p14:creationId xmlns:p14="http://schemas.microsoft.com/office/powerpoint/2010/main" val="507358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r>
              <a:rPr lang="fr-BE" sz="1200" dirty="0">
                <a:effectLst/>
                <a:latin typeface="Calibri" panose="020F0502020204030204" pitchFamily="34" charset="0"/>
                <a:ea typeface="Calibri" panose="020F0502020204030204" pitchFamily="34" charset="0"/>
                <a:cs typeface="Times New Roman" panose="02020603050405020304" pitchFamily="18" charset="0"/>
              </a:rPr>
              <a:t>Afin de faciliter leur remplissage/complétion et dans un souci de gain de temps, nous avons travaillé à la création d’un programme d’encodage et de facturation des dossiers de concertation autour du patient en perte d’autonomie. </a:t>
            </a:r>
          </a:p>
          <a:p>
            <a:pPr>
              <a:lnSpc>
                <a:spcPct val="107000"/>
              </a:lnSpc>
              <a:spcAft>
                <a:spcPts val="800"/>
              </a:spcAft>
            </a:pPr>
            <a:r>
              <a:rPr lang="fr-BE" sz="1200" dirty="0">
                <a:effectLst/>
                <a:latin typeface="Calibri" panose="020F0502020204030204" pitchFamily="34" charset="0"/>
                <a:ea typeface="Calibri" panose="020F0502020204030204" pitchFamily="34" charset="0"/>
                <a:cs typeface="Times New Roman" panose="02020603050405020304" pitchFamily="18" charset="0"/>
              </a:rPr>
              <a:t>Ce programme a été lancé en phase test durant l’année 2022 afin de permettre aux coordinatrices des Centre Coordination des Soins et d’Aide à Domicile de l’utiliser parallèlement au dossier papier. Nous avons ainsi pu récolter progressivement leurs remarques et apporter les modifications nécessaires. </a:t>
            </a:r>
          </a:p>
          <a:p>
            <a:endParaRPr lang="fr-BE" dirty="0"/>
          </a:p>
        </p:txBody>
      </p:sp>
      <p:sp>
        <p:nvSpPr>
          <p:cNvPr id="4" name="Espace réservé du numéro de diapositive 3"/>
          <p:cNvSpPr>
            <a:spLocks noGrp="1"/>
          </p:cNvSpPr>
          <p:nvPr>
            <p:ph type="sldNum" sz="quarter" idx="5"/>
          </p:nvPr>
        </p:nvSpPr>
        <p:spPr/>
        <p:txBody>
          <a:bodyPr/>
          <a:lstStyle/>
          <a:p>
            <a:fld id="{24102CF7-DADE-4CD6-AB15-114033EC55A7}" type="slidenum">
              <a:rPr lang="fr-BE" smtClean="0"/>
              <a:t>5</a:t>
            </a:fld>
            <a:endParaRPr lang="fr-BE"/>
          </a:p>
        </p:txBody>
      </p:sp>
    </p:spTree>
    <p:extLst>
      <p:ext uri="{BB962C8B-B14F-4D97-AF65-F5344CB8AC3E}">
        <p14:creationId xmlns:p14="http://schemas.microsoft.com/office/powerpoint/2010/main" val="3805976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r>
              <a:rPr lang="fr-BE" sz="1800" dirty="0">
                <a:effectLst/>
                <a:latin typeface="Calibri" panose="020F0502020204030204" pitchFamily="34" charset="0"/>
                <a:ea typeface="Calibri" panose="020F0502020204030204" pitchFamily="34" charset="0"/>
                <a:cs typeface="Times New Roman" panose="02020603050405020304" pitchFamily="18" charset="0"/>
              </a:rPr>
              <a:t>En 2022, 2 réunions organisées par le SISDEF ont permis aux coordinatrices des soins et de l’aide à domicile de se rencontrer et d’échanger sur leurs pratiques (les 09 juin et 20 septembre). Ces réunions sont organisées régulièrement depuis la création de notre SISD. </a:t>
            </a:r>
          </a:p>
          <a:p>
            <a:pPr>
              <a:lnSpc>
                <a:spcPct val="107000"/>
              </a:lnSpc>
              <a:spcAft>
                <a:spcPts val="800"/>
              </a:spcAft>
            </a:pPr>
            <a:r>
              <a:rPr lang="fr-BE" sz="1800" dirty="0">
                <a:effectLst/>
                <a:latin typeface="Calibri" panose="020F0502020204030204" pitchFamily="34" charset="0"/>
                <a:ea typeface="Calibri" panose="020F0502020204030204" pitchFamily="34" charset="0"/>
                <a:cs typeface="Times New Roman" panose="02020603050405020304" pitchFamily="18" charset="0"/>
              </a:rPr>
              <a:t>Elles apprécient ces temps d’échange, qui leur permettent de parler des situations complexes qu’elles rencontrent.</a:t>
            </a:r>
          </a:p>
          <a:p>
            <a:pPr>
              <a:lnSpc>
                <a:spcPct val="107000"/>
              </a:lnSpc>
              <a:spcAft>
                <a:spcPts val="800"/>
              </a:spcAft>
            </a:pPr>
            <a:r>
              <a:rPr lang="fr-BE" sz="1800" dirty="0">
                <a:effectLst/>
                <a:latin typeface="Calibri" panose="020F0502020204030204" pitchFamily="34" charset="0"/>
                <a:ea typeface="Calibri" panose="020F0502020204030204" pitchFamily="34" charset="0"/>
                <a:cs typeface="Times New Roman" panose="02020603050405020304" pitchFamily="18" charset="0"/>
              </a:rPr>
              <a:t>Cette cohésion de groupe permet également de participer ensemble à différents projets, comme notamment, l’évaluation du programme d’encodage des concertations autour du patient en perte d’autonomie. </a:t>
            </a:r>
          </a:p>
          <a:p>
            <a:pPr>
              <a:lnSpc>
                <a:spcPct val="107000"/>
              </a:lnSpc>
              <a:spcAft>
                <a:spcPts val="800"/>
              </a:spcAft>
            </a:pPr>
            <a:r>
              <a:rPr lang="fr-BE" sz="1800" dirty="0">
                <a:effectLst/>
                <a:latin typeface="Calibri" panose="020F0502020204030204" pitchFamily="34" charset="0"/>
                <a:ea typeface="Calibri" panose="020F0502020204030204" pitchFamily="34" charset="0"/>
                <a:cs typeface="Times New Roman" panose="02020603050405020304" pitchFamily="18" charset="0"/>
              </a:rPr>
              <a:t>En 2022, nous avons également organisé une rencontre très fructueuse avec l’équipe de la Plate-Forme de Soins Palliatifs de l’Est Francophone.</a:t>
            </a:r>
          </a:p>
          <a:p>
            <a:endParaRPr lang="fr-BE" dirty="0"/>
          </a:p>
        </p:txBody>
      </p:sp>
      <p:sp>
        <p:nvSpPr>
          <p:cNvPr id="4" name="Espace réservé du numéro de diapositive 3"/>
          <p:cNvSpPr>
            <a:spLocks noGrp="1"/>
          </p:cNvSpPr>
          <p:nvPr>
            <p:ph type="sldNum" sz="quarter" idx="5"/>
          </p:nvPr>
        </p:nvSpPr>
        <p:spPr/>
        <p:txBody>
          <a:bodyPr/>
          <a:lstStyle/>
          <a:p>
            <a:fld id="{24102CF7-DADE-4CD6-AB15-114033EC55A7}" type="slidenum">
              <a:rPr lang="fr-BE" smtClean="0"/>
              <a:t>6</a:t>
            </a:fld>
            <a:endParaRPr lang="fr-BE"/>
          </a:p>
        </p:txBody>
      </p:sp>
    </p:spTree>
    <p:extLst>
      <p:ext uri="{BB962C8B-B14F-4D97-AF65-F5344CB8AC3E}">
        <p14:creationId xmlns:p14="http://schemas.microsoft.com/office/powerpoint/2010/main" val="3289536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r>
              <a:rPr lang="fr-BE" sz="1800" dirty="0">
                <a:effectLst/>
                <a:latin typeface="Calibri" panose="020F0502020204030204" pitchFamily="34" charset="0"/>
                <a:ea typeface="Calibri" panose="020F0502020204030204" pitchFamily="34" charset="0"/>
                <a:cs typeface="Times New Roman" panose="02020603050405020304" pitchFamily="18" charset="0"/>
              </a:rPr>
              <a:t>Nous apportons le soutien logistique nécessaire à la réalisation des projets du Cercle Infirmier. </a:t>
            </a:r>
          </a:p>
          <a:p>
            <a:pPr>
              <a:lnSpc>
                <a:spcPct val="107000"/>
              </a:lnSpc>
              <a:spcAft>
                <a:spcPts val="800"/>
              </a:spcAft>
            </a:pPr>
            <a:r>
              <a:rPr lang="fr-BE" sz="1800" dirty="0">
                <a:effectLst/>
                <a:latin typeface="Calibri" panose="020F0502020204030204" pitchFamily="34" charset="0"/>
                <a:ea typeface="Calibri" panose="020F0502020204030204" pitchFamily="34" charset="0"/>
                <a:cs typeface="Times New Roman" panose="02020603050405020304" pitchFamily="18" charset="0"/>
              </a:rPr>
              <a:t>En 2022, nous avons pu relancer les formations en présentiel et proposer une formation relative à la nouvelle législation en soins de plaies.</a:t>
            </a:r>
          </a:p>
          <a:p>
            <a:pPr>
              <a:lnSpc>
                <a:spcPct val="107000"/>
              </a:lnSpc>
              <a:spcAft>
                <a:spcPts val="800"/>
              </a:spcAft>
            </a:pPr>
            <a:r>
              <a:rPr lang="fr-BE" sz="1800" dirty="0">
                <a:effectLst/>
                <a:latin typeface="Calibri" panose="020F0502020204030204" pitchFamily="34" charset="0"/>
                <a:ea typeface="Calibri" panose="020F0502020204030204" pitchFamily="34" charset="0"/>
                <a:cs typeface="Times New Roman" panose="02020603050405020304" pitchFamily="18" charset="0"/>
              </a:rPr>
              <a:t>Alimente page FB, création  et diffusion invitation formation et AG, CA.</a:t>
            </a:r>
          </a:p>
          <a:p>
            <a:endParaRPr lang="fr-BE" dirty="0"/>
          </a:p>
        </p:txBody>
      </p:sp>
      <p:sp>
        <p:nvSpPr>
          <p:cNvPr id="4" name="Espace réservé du numéro de diapositive 3"/>
          <p:cNvSpPr>
            <a:spLocks noGrp="1"/>
          </p:cNvSpPr>
          <p:nvPr>
            <p:ph type="sldNum" sz="quarter" idx="5"/>
          </p:nvPr>
        </p:nvSpPr>
        <p:spPr/>
        <p:txBody>
          <a:bodyPr/>
          <a:lstStyle/>
          <a:p>
            <a:fld id="{24102CF7-DADE-4CD6-AB15-114033EC55A7}" type="slidenum">
              <a:rPr lang="fr-BE" smtClean="0"/>
              <a:t>7</a:t>
            </a:fld>
            <a:endParaRPr lang="fr-BE"/>
          </a:p>
        </p:txBody>
      </p:sp>
    </p:spTree>
    <p:extLst>
      <p:ext uri="{BB962C8B-B14F-4D97-AF65-F5344CB8AC3E}">
        <p14:creationId xmlns:p14="http://schemas.microsoft.com/office/powerpoint/2010/main" val="2092042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r>
              <a:rPr lang="fr-BE" sz="1800" dirty="0">
                <a:effectLst/>
                <a:latin typeface="Calibri" panose="020F0502020204030204" pitchFamily="34" charset="0"/>
                <a:ea typeface="Calibri" panose="020F0502020204030204" pitchFamily="34" charset="0"/>
                <a:cs typeface="Times New Roman" panose="02020603050405020304" pitchFamily="18" charset="0"/>
              </a:rPr>
              <a:t>Aborder des thèmes qui concernent tous les SISD (réunions de concertations multidisciplinaires ou psychiatriques, nouvelles initiatives de soins, </a:t>
            </a:r>
            <a:r>
              <a:rPr lang="fr-BE" sz="1800" dirty="0" err="1">
                <a:effectLst/>
                <a:latin typeface="Calibri" panose="020F0502020204030204" pitchFamily="34" charset="0"/>
                <a:ea typeface="Calibri" panose="020F0502020204030204" pitchFamily="34" charset="0"/>
                <a:cs typeface="Times New Roman" panose="02020603050405020304" pitchFamily="18" charset="0"/>
              </a:rPr>
              <a:t>Proxisanté</a:t>
            </a:r>
            <a:r>
              <a:rPr lang="fr-BE"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BE" sz="1800" dirty="0">
                <a:effectLst/>
                <a:latin typeface="Calibri" panose="020F0502020204030204" pitchFamily="34" charset="0"/>
                <a:ea typeface="Calibri" panose="020F0502020204030204" pitchFamily="34" charset="0"/>
                <a:cs typeface="Times New Roman" panose="02020603050405020304" pitchFamily="18" charset="0"/>
              </a:rPr>
              <a:t>En 2022, 3 réunions inter-SISD ont été organisées, les 23 février, 27 avril, 28 juin et 13 octobre.</a:t>
            </a:r>
          </a:p>
          <a:p>
            <a:endParaRPr lang="fr-BE" dirty="0"/>
          </a:p>
        </p:txBody>
      </p:sp>
      <p:sp>
        <p:nvSpPr>
          <p:cNvPr id="4" name="Espace réservé du numéro de diapositive 3"/>
          <p:cNvSpPr>
            <a:spLocks noGrp="1"/>
          </p:cNvSpPr>
          <p:nvPr>
            <p:ph type="sldNum" sz="quarter" idx="5"/>
          </p:nvPr>
        </p:nvSpPr>
        <p:spPr/>
        <p:txBody>
          <a:bodyPr/>
          <a:lstStyle/>
          <a:p>
            <a:fld id="{24102CF7-DADE-4CD6-AB15-114033EC55A7}" type="slidenum">
              <a:rPr lang="fr-BE" smtClean="0"/>
              <a:t>9</a:t>
            </a:fld>
            <a:endParaRPr lang="fr-BE"/>
          </a:p>
        </p:txBody>
      </p:sp>
    </p:spTree>
    <p:extLst>
      <p:ext uri="{BB962C8B-B14F-4D97-AF65-F5344CB8AC3E}">
        <p14:creationId xmlns:p14="http://schemas.microsoft.com/office/powerpoint/2010/main" val="2139474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15000"/>
              </a:lnSpc>
              <a:spcAft>
                <a:spcPts val="1000"/>
              </a:spcAft>
            </a:pPr>
            <a:r>
              <a:rPr lang="fr-BE" sz="1800" dirty="0">
                <a:effectLst/>
                <a:latin typeface="Calibri" panose="020F0502020204030204" pitchFamily="34" charset="0"/>
                <a:ea typeface="Calibri" panose="020F0502020204030204" pitchFamily="34" charset="0"/>
                <a:cs typeface="Times New Roman" panose="02020603050405020304" pitchFamily="18" charset="0"/>
              </a:rPr>
              <a:t>Il s’agit d’un projet pilote qui vise à comprendre comment les besoins des aidants proches sont pris en compte par les médecins mais également les autres prestataires de soins de notre zone.</a:t>
            </a:r>
            <a:endParaRPr lang="fr-BE" sz="1800" dirty="0">
              <a:effectLst/>
              <a:latin typeface="Times New Roman" panose="02020603050405020304" pitchFamily="18" charset="0"/>
              <a:ea typeface="Calibri" panose="020F0502020204030204" pitchFamily="34" charset="0"/>
            </a:endParaRPr>
          </a:p>
          <a:p>
            <a:pPr>
              <a:lnSpc>
                <a:spcPct val="107000"/>
              </a:lnSpc>
              <a:spcAft>
                <a:spcPts val="800"/>
              </a:spcAft>
            </a:pPr>
            <a:r>
              <a:rPr lang="fr-BE" sz="1800" dirty="0">
                <a:effectLst/>
                <a:latin typeface="Calibri" panose="020F0502020204030204" pitchFamily="34" charset="0"/>
                <a:ea typeface="Calibri" panose="020F0502020204030204" pitchFamily="34" charset="0"/>
                <a:cs typeface="Times New Roman" panose="02020603050405020304" pitchFamily="18" charset="0"/>
              </a:rPr>
              <a:t>Ce questionnaire destiné à l’ensemble des prestataires de soins de notre zone de soins. Le Docteur Parada s’étant montré volontaire pour la réalisation de cette capsule. Nous avons donc travailler donc avec le Docteur Parada et Maxime Févry (chargé de communication AGEF) à la création de cette capsule qui est actuellement au montage et qui sortira fin de cette semaine.</a:t>
            </a:r>
          </a:p>
          <a:p>
            <a:pPr>
              <a:lnSpc>
                <a:spcPct val="107000"/>
              </a:lnSpc>
              <a:spcAft>
                <a:spcPts val="800"/>
              </a:spcAft>
            </a:pPr>
            <a:r>
              <a:rPr lang="fr-BE" sz="1800" dirty="0">
                <a:effectLst/>
                <a:latin typeface="Calibri" panose="020F0502020204030204" pitchFamily="34" charset="0"/>
                <a:ea typeface="Calibri" panose="020F0502020204030204" pitchFamily="34" charset="0"/>
                <a:cs typeface="Times New Roman" panose="02020603050405020304" pitchFamily="18" charset="0"/>
              </a:rPr>
              <a:t>La feuille de route du projet est la suivante :</a:t>
            </a:r>
          </a:p>
          <a:p>
            <a:pPr>
              <a:lnSpc>
                <a:spcPct val="107000"/>
              </a:lnSpc>
              <a:spcAft>
                <a:spcPts val="800"/>
              </a:spcAft>
            </a:pPr>
            <a:r>
              <a:rPr lang="fr-BE" sz="1800" dirty="0">
                <a:effectLst/>
                <a:latin typeface="Calibri" panose="020F0502020204030204" pitchFamily="34" charset="0"/>
                <a:ea typeface="Calibri" panose="020F0502020204030204" pitchFamily="34" charset="0"/>
                <a:cs typeface="Times New Roman" panose="02020603050405020304" pitchFamily="18" charset="0"/>
              </a:rPr>
              <a:t>1. Analyse du </a:t>
            </a:r>
            <a:r>
              <a:rPr lang="fr-BE" sz="1800" u="none" strike="noStrike" dirty="0">
                <a:effectLst/>
                <a:latin typeface="Calibri" panose="020F0502020204030204" pitchFamily="34" charset="0"/>
                <a:ea typeface="Calibri" panose="020F0502020204030204" pitchFamily="34" charset="0"/>
                <a:cs typeface="Times New Roman" panose="02020603050405020304" pitchFamily="18" charset="0"/>
                <a:hlinkClick r:id="rId3"/>
              </a:rPr>
              <a:t>Questionnaire en ligne</a:t>
            </a:r>
            <a:r>
              <a:rPr lang="fr-BE"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BE" sz="1800" dirty="0">
                <a:effectLst/>
                <a:latin typeface="Calibri" panose="020F0502020204030204" pitchFamily="34" charset="0"/>
                <a:ea typeface="Calibri" panose="020F0502020204030204" pitchFamily="34" charset="0"/>
                <a:cs typeface="Times New Roman" panose="02020603050405020304" pitchFamily="18" charset="0"/>
              </a:rPr>
              <a:t>2. Réalisation d’une capsule vidéo présentant le projet</a:t>
            </a:r>
          </a:p>
          <a:p>
            <a:pPr>
              <a:lnSpc>
                <a:spcPct val="107000"/>
              </a:lnSpc>
              <a:spcAft>
                <a:spcPts val="800"/>
              </a:spcAft>
            </a:pPr>
            <a:r>
              <a:rPr lang="fr-BE" sz="1800" dirty="0">
                <a:effectLst/>
                <a:latin typeface="Calibri" panose="020F0502020204030204" pitchFamily="34" charset="0"/>
                <a:ea typeface="Calibri" panose="020F0502020204030204" pitchFamily="34" charset="0"/>
                <a:cs typeface="Times New Roman" panose="02020603050405020304" pitchFamily="18" charset="0"/>
              </a:rPr>
              <a:t>3. Diffusion du questionnaire aux médecins et à tous les dispensateurs de soins de la zone 06</a:t>
            </a:r>
          </a:p>
          <a:p>
            <a:pPr>
              <a:lnSpc>
                <a:spcPct val="107000"/>
              </a:lnSpc>
              <a:spcAft>
                <a:spcPts val="800"/>
              </a:spcAft>
            </a:pPr>
            <a:r>
              <a:rPr lang="fr-BE" sz="1800" dirty="0">
                <a:effectLst/>
                <a:latin typeface="Calibri" panose="020F0502020204030204" pitchFamily="34" charset="0"/>
                <a:ea typeface="Calibri" panose="020F0502020204030204" pitchFamily="34" charset="0"/>
                <a:cs typeface="Times New Roman" panose="02020603050405020304" pitchFamily="18" charset="0"/>
              </a:rPr>
              <a:t>4. Analyse des résultats qui permettront la préparation d’ateliers</a:t>
            </a:r>
          </a:p>
          <a:p>
            <a:pPr>
              <a:lnSpc>
                <a:spcPct val="107000"/>
              </a:lnSpc>
              <a:spcAft>
                <a:spcPts val="800"/>
              </a:spcAft>
            </a:pPr>
            <a:r>
              <a:rPr lang="fr-BE" sz="1800" dirty="0">
                <a:effectLst/>
                <a:latin typeface="Calibri" panose="020F0502020204030204" pitchFamily="34" charset="0"/>
                <a:ea typeface="Calibri" panose="020F0502020204030204" pitchFamily="34" charset="0"/>
                <a:cs typeface="Times New Roman" panose="02020603050405020304" pitchFamily="18" charset="0"/>
              </a:rPr>
              <a:t>5. Focus groupes (semaine des AP oct. 2023)</a:t>
            </a:r>
          </a:p>
          <a:p>
            <a:pPr>
              <a:lnSpc>
                <a:spcPct val="107000"/>
              </a:lnSpc>
              <a:spcAft>
                <a:spcPts val="800"/>
              </a:spcAft>
            </a:pPr>
            <a:r>
              <a:rPr lang="fr-BE" sz="1800" dirty="0">
                <a:effectLst/>
                <a:latin typeface="Calibri" panose="020F0502020204030204" pitchFamily="34" charset="0"/>
                <a:ea typeface="Calibri" panose="020F0502020204030204" pitchFamily="34" charset="0"/>
                <a:cs typeface="Times New Roman" panose="02020603050405020304" pitchFamily="18" charset="0"/>
              </a:rPr>
              <a:t>6. Création d’un outil d’orientation de l’AP</a:t>
            </a:r>
          </a:p>
          <a:p>
            <a:endParaRPr lang="fr-BE" dirty="0"/>
          </a:p>
        </p:txBody>
      </p:sp>
      <p:sp>
        <p:nvSpPr>
          <p:cNvPr id="4" name="Espace réservé du numéro de diapositive 3"/>
          <p:cNvSpPr>
            <a:spLocks noGrp="1"/>
          </p:cNvSpPr>
          <p:nvPr>
            <p:ph type="sldNum" sz="quarter" idx="5"/>
          </p:nvPr>
        </p:nvSpPr>
        <p:spPr/>
        <p:txBody>
          <a:bodyPr/>
          <a:lstStyle/>
          <a:p>
            <a:fld id="{24102CF7-DADE-4CD6-AB15-114033EC55A7}" type="slidenum">
              <a:rPr lang="fr-BE" smtClean="0"/>
              <a:t>10</a:t>
            </a:fld>
            <a:endParaRPr lang="fr-BE"/>
          </a:p>
        </p:txBody>
      </p:sp>
    </p:spTree>
    <p:extLst>
      <p:ext uri="{BB962C8B-B14F-4D97-AF65-F5344CB8AC3E}">
        <p14:creationId xmlns:p14="http://schemas.microsoft.com/office/powerpoint/2010/main" val="2565259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fr-FR"/>
              <a:t>Modifiez le style du titre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lvl1pPr algn="l">
              <a:defRPr/>
            </a:lvl1pPr>
          </a:lstStyle>
          <a:p>
            <a:fld id="{7A8C44E1-B1EB-4D96-89F2-4C5A5B942785}" type="datetimeFigureOut">
              <a:rPr lang="fr-BE" smtClean="0"/>
              <a:t>31-05-23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80E0787B-5CF5-488B-934B-DB96869BB05F}" type="slidenum">
              <a:rPr lang="fr-BE" smtClean="0"/>
              <a:t>‹N°›</a:t>
            </a:fld>
            <a:endParaRPr lang="fr-BE"/>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2177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A8C44E1-B1EB-4D96-89F2-4C5A5B942785}" type="datetimeFigureOut">
              <a:rPr lang="fr-BE" smtClean="0"/>
              <a:t>31-05-23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80E0787B-5CF5-488B-934B-DB96869BB05F}" type="slidenum">
              <a:rPr lang="fr-BE" smtClean="0"/>
              <a:t>‹N°›</a:t>
            </a:fld>
            <a:endParaRPr lang="fr-BE"/>
          </a:p>
        </p:txBody>
      </p:sp>
    </p:spTree>
    <p:extLst>
      <p:ext uri="{BB962C8B-B14F-4D97-AF65-F5344CB8AC3E}">
        <p14:creationId xmlns:p14="http://schemas.microsoft.com/office/powerpoint/2010/main" val="1298512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fr-FR"/>
              <a:t>Modifiez le style du titre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A8C44E1-B1EB-4D96-89F2-4C5A5B942785}" type="datetimeFigureOut">
              <a:rPr lang="fr-BE" smtClean="0"/>
              <a:t>31-05-23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80E0787B-5CF5-488B-934B-DB96869BB05F}" type="slidenum">
              <a:rPr lang="fr-BE" smtClean="0"/>
              <a:t>‹N°›</a:t>
            </a:fld>
            <a:endParaRPr lang="fr-BE"/>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9647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A8C44E1-B1EB-4D96-89F2-4C5A5B942785}" type="datetimeFigureOut">
              <a:rPr lang="fr-BE" smtClean="0"/>
              <a:t>31-05-23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80E0787B-5CF5-488B-934B-DB96869BB05F}" type="slidenum">
              <a:rPr lang="fr-BE" smtClean="0"/>
              <a:t>‹N°›</a:t>
            </a:fld>
            <a:endParaRPr lang="fr-BE"/>
          </a:p>
        </p:txBody>
      </p:sp>
    </p:spTree>
    <p:extLst>
      <p:ext uri="{BB962C8B-B14F-4D97-AF65-F5344CB8AC3E}">
        <p14:creationId xmlns:p14="http://schemas.microsoft.com/office/powerpoint/2010/main" val="2479255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fr-FR"/>
              <a:t>Modifiez le style du titre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7A8C44E1-B1EB-4D96-89F2-4C5A5B942785}" type="datetimeFigureOut">
              <a:rPr lang="fr-BE" smtClean="0"/>
              <a:t>31-05-23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80E0787B-5CF5-488B-934B-DB96869BB05F}" type="slidenum">
              <a:rPr lang="fr-BE" smtClean="0"/>
              <a:t>‹N°›</a:t>
            </a:fld>
            <a:endParaRPr lang="fr-BE"/>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8192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fr-FR"/>
              <a:t>Modifiez le style du titre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A8C44E1-B1EB-4D96-89F2-4C5A5B942785}" type="datetimeFigureOut">
              <a:rPr lang="fr-BE" smtClean="0"/>
              <a:t>31-05-23</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80E0787B-5CF5-488B-934B-DB96869BB05F}" type="slidenum">
              <a:rPr lang="fr-BE" smtClean="0"/>
              <a:t>‹N°›</a:t>
            </a:fld>
            <a:endParaRPr lang="fr-BE"/>
          </a:p>
        </p:txBody>
      </p:sp>
    </p:spTree>
    <p:extLst>
      <p:ext uri="{BB962C8B-B14F-4D97-AF65-F5344CB8AC3E}">
        <p14:creationId xmlns:p14="http://schemas.microsoft.com/office/powerpoint/2010/main" val="668653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24128" y="2967788"/>
            <a:ext cx="4754880" cy="33415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r-FR"/>
              <a:t>Cliquez pour modifier les styles du texte du masque</a:t>
            </a:r>
          </a:p>
        </p:txBody>
      </p:sp>
      <p:sp>
        <p:nvSpPr>
          <p:cNvPr id="6" name="Content Placeholder 5"/>
          <p:cNvSpPr>
            <a:spLocks noGrp="1"/>
          </p:cNvSpPr>
          <p:nvPr>
            <p:ph sz="quarter" idx="4"/>
          </p:nvPr>
        </p:nvSpPr>
        <p:spPr>
          <a:xfrm>
            <a:off x="5990888" y="2967788"/>
            <a:ext cx="4754880" cy="33415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A8C44E1-B1EB-4D96-89F2-4C5A5B942785}" type="datetimeFigureOut">
              <a:rPr lang="fr-BE" smtClean="0"/>
              <a:t>31-05-23</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80E0787B-5CF5-488B-934B-DB96869BB05F}" type="slidenum">
              <a:rPr lang="fr-BE" smtClean="0"/>
              <a:t>‹N°›</a:t>
            </a:fld>
            <a:endParaRPr lang="fr-BE"/>
          </a:p>
        </p:txBody>
      </p:sp>
    </p:spTree>
    <p:extLst>
      <p:ext uri="{BB962C8B-B14F-4D97-AF65-F5344CB8AC3E}">
        <p14:creationId xmlns:p14="http://schemas.microsoft.com/office/powerpoint/2010/main" val="1232406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7A8C44E1-B1EB-4D96-89F2-4C5A5B942785}" type="datetimeFigureOut">
              <a:rPr lang="fr-BE" smtClean="0"/>
              <a:t>31-05-23</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80E0787B-5CF5-488B-934B-DB96869BB05F}" type="slidenum">
              <a:rPr lang="fr-BE" smtClean="0"/>
              <a:t>‹N°›</a:t>
            </a:fld>
            <a:endParaRPr lang="fr-BE"/>
          </a:p>
        </p:txBody>
      </p:sp>
    </p:spTree>
    <p:extLst>
      <p:ext uri="{BB962C8B-B14F-4D97-AF65-F5344CB8AC3E}">
        <p14:creationId xmlns:p14="http://schemas.microsoft.com/office/powerpoint/2010/main" val="946560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8C44E1-B1EB-4D96-89F2-4C5A5B942785}" type="datetimeFigureOut">
              <a:rPr lang="fr-BE" smtClean="0"/>
              <a:t>31-05-23</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80E0787B-5CF5-488B-934B-DB96869BB05F}" type="slidenum">
              <a:rPr lang="fr-BE" smtClean="0"/>
              <a:t>‹N°›</a:t>
            </a:fld>
            <a:endParaRPr lang="fr-BE"/>
          </a:p>
        </p:txBody>
      </p:sp>
    </p:spTree>
    <p:extLst>
      <p:ext uri="{BB962C8B-B14F-4D97-AF65-F5344CB8AC3E}">
        <p14:creationId xmlns:p14="http://schemas.microsoft.com/office/powerpoint/2010/main" val="4098830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fr-FR"/>
              <a:t>Modifiez le style du titre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A8C44E1-B1EB-4D96-89F2-4C5A5B942785}" type="datetimeFigureOut">
              <a:rPr lang="fr-BE" smtClean="0"/>
              <a:t>31-05-23</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80E0787B-5CF5-488B-934B-DB96869BB05F}" type="slidenum">
              <a:rPr lang="fr-BE" smtClean="0"/>
              <a:t>‹N°›</a:t>
            </a:fld>
            <a:endParaRPr lang="fr-BE"/>
          </a:p>
        </p:txBody>
      </p:sp>
    </p:spTree>
    <p:extLst>
      <p:ext uri="{BB962C8B-B14F-4D97-AF65-F5344CB8AC3E}">
        <p14:creationId xmlns:p14="http://schemas.microsoft.com/office/powerpoint/2010/main" val="2778694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fr-FR"/>
              <a:t>Modifiez le style du titre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A8C44E1-B1EB-4D96-89F2-4C5A5B942785}" type="datetimeFigureOut">
              <a:rPr lang="fr-BE" smtClean="0"/>
              <a:t>31-05-23</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80E0787B-5CF5-488B-934B-DB96869BB05F}" type="slidenum">
              <a:rPr lang="fr-BE" smtClean="0"/>
              <a:t>‹N°›</a:t>
            </a:fld>
            <a:endParaRPr lang="fr-BE"/>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9332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A8C44E1-B1EB-4D96-89F2-4C5A5B942785}" type="datetimeFigureOut">
              <a:rPr lang="fr-BE" smtClean="0"/>
              <a:t>31-05-23</a:t>
            </a:fld>
            <a:endParaRPr lang="fr-BE"/>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fr-BE"/>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0E0787B-5CF5-488B-934B-DB96869BB05F}" type="slidenum">
              <a:rPr lang="fr-BE" smtClean="0"/>
              <a:t>‹N°›</a:t>
            </a:fld>
            <a:endParaRPr lang="fr-BE"/>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80546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A17624-1FBE-ED6C-7CE5-FCF68CB84EFD}"/>
              </a:ext>
            </a:extLst>
          </p:cNvPr>
          <p:cNvSpPr>
            <a:spLocks noGrp="1"/>
          </p:cNvSpPr>
          <p:nvPr>
            <p:ph type="title"/>
          </p:nvPr>
        </p:nvSpPr>
        <p:spPr/>
        <p:txBody>
          <a:bodyPr/>
          <a:lstStyle/>
          <a:p>
            <a:r>
              <a:rPr lang="fr-BE" dirty="0"/>
              <a:t>Rétrospective 2022</a:t>
            </a:r>
          </a:p>
        </p:txBody>
      </p:sp>
      <p:sp>
        <p:nvSpPr>
          <p:cNvPr id="4" name="ZoneTexte 3">
            <a:extLst>
              <a:ext uri="{FF2B5EF4-FFF2-40B4-BE49-F238E27FC236}">
                <a16:creationId xmlns:a16="http://schemas.microsoft.com/office/drawing/2014/main" id="{D35007D2-C657-F637-5AF4-F47C1326A34B}"/>
              </a:ext>
            </a:extLst>
          </p:cNvPr>
          <p:cNvSpPr txBox="1"/>
          <p:nvPr/>
        </p:nvSpPr>
        <p:spPr>
          <a:xfrm>
            <a:off x="4858792" y="3193187"/>
            <a:ext cx="3464114" cy="2308324"/>
          </a:xfrm>
          <a:prstGeom prst="rect">
            <a:avLst/>
          </a:prstGeom>
          <a:noFill/>
        </p:spPr>
        <p:txBody>
          <a:bodyPr wrap="square" rtlCol="0">
            <a:spAutoFit/>
          </a:bodyPr>
          <a:lstStyle/>
          <a:p>
            <a:pPr algn="ctr"/>
            <a:r>
              <a:rPr lang="fr-BE" sz="3600" dirty="0">
                <a:solidFill>
                  <a:srgbClr val="0070C0"/>
                </a:solidFill>
              </a:rPr>
              <a:t>Lancement de la nouvelle mouture du répertoire médico-social</a:t>
            </a:r>
          </a:p>
        </p:txBody>
      </p:sp>
    </p:spTree>
    <p:extLst>
      <p:ext uri="{BB962C8B-B14F-4D97-AF65-F5344CB8AC3E}">
        <p14:creationId xmlns:p14="http://schemas.microsoft.com/office/powerpoint/2010/main" val="3384272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A17624-1FBE-ED6C-7CE5-FCF68CB84EFD}"/>
              </a:ext>
            </a:extLst>
          </p:cNvPr>
          <p:cNvSpPr>
            <a:spLocks noGrp="1"/>
          </p:cNvSpPr>
          <p:nvPr>
            <p:ph type="title"/>
          </p:nvPr>
        </p:nvSpPr>
        <p:spPr/>
        <p:txBody>
          <a:bodyPr/>
          <a:lstStyle/>
          <a:p>
            <a:r>
              <a:rPr lang="fr-BE" dirty="0"/>
              <a:t>Rétrospective 2022</a:t>
            </a:r>
          </a:p>
        </p:txBody>
      </p:sp>
      <p:sp>
        <p:nvSpPr>
          <p:cNvPr id="4" name="ZoneTexte 3">
            <a:extLst>
              <a:ext uri="{FF2B5EF4-FFF2-40B4-BE49-F238E27FC236}">
                <a16:creationId xmlns:a16="http://schemas.microsoft.com/office/drawing/2014/main" id="{D35007D2-C657-F637-5AF4-F47C1326A34B}"/>
              </a:ext>
            </a:extLst>
          </p:cNvPr>
          <p:cNvSpPr txBox="1"/>
          <p:nvPr/>
        </p:nvSpPr>
        <p:spPr>
          <a:xfrm>
            <a:off x="3932316" y="3255896"/>
            <a:ext cx="3619870" cy="2616101"/>
          </a:xfrm>
          <a:prstGeom prst="rect">
            <a:avLst/>
          </a:prstGeom>
          <a:noFill/>
        </p:spPr>
        <p:txBody>
          <a:bodyPr wrap="square" rtlCol="0">
            <a:spAutoFit/>
          </a:bodyPr>
          <a:lstStyle/>
          <a:p>
            <a:pPr algn="ctr"/>
            <a:r>
              <a:rPr lang="fr-BE" sz="3200" dirty="0">
                <a:solidFill>
                  <a:srgbClr val="0070C0"/>
                </a:solidFill>
              </a:rPr>
              <a:t>Lancement de la nouvelle mouture du répertoire médico-social</a:t>
            </a:r>
          </a:p>
          <a:p>
            <a:pPr algn="ctr"/>
            <a:endParaRPr lang="fr-BE" sz="3600" dirty="0">
              <a:solidFill>
                <a:srgbClr val="0070C0"/>
              </a:solidFill>
            </a:endParaRPr>
          </a:p>
        </p:txBody>
      </p:sp>
      <p:sp>
        <p:nvSpPr>
          <p:cNvPr id="6" name="ZoneTexte 5">
            <a:extLst>
              <a:ext uri="{FF2B5EF4-FFF2-40B4-BE49-F238E27FC236}">
                <a16:creationId xmlns:a16="http://schemas.microsoft.com/office/drawing/2014/main" id="{5811DE79-2C64-211F-450F-C092C205F00C}"/>
              </a:ext>
            </a:extLst>
          </p:cNvPr>
          <p:cNvSpPr txBox="1"/>
          <p:nvPr/>
        </p:nvSpPr>
        <p:spPr>
          <a:xfrm>
            <a:off x="756985" y="2972316"/>
            <a:ext cx="3619870" cy="400110"/>
          </a:xfrm>
          <a:prstGeom prst="rect">
            <a:avLst/>
          </a:prstGeom>
          <a:noFill/>
        </p:spPr>
        <p:txBody>
          <a:bodyPr wrap="square">
            <a:spAutoFit/>
          </a:bodyPr>
          <a:lstStyle/>
          <a:p>
            <a:pPr marR="0" lvl="0" algn="l" defTabSz="457200" rtl="0" eaLnBrk="1" fontAlgn="auto" latinLnBrk="0" hangingPunct="1">
              <a:lnSpc>
                <a:spcPct val="100000"/>
              </a:lnSpc>
              <a:spcBef>
                <a:spcPts val="0"/>
              </a:spcBef>
              <a:spcAft>
                <a:spcPts val="0"/>
              </a:spcAft>
              <a:buClr>
                <a:srgbClr val="FFC000"/>
              </a:buClr>
              <a:buSzTx/>
              <a:tabLst/>
              <a:defRPr/>
            </a:pPr>
            <a:r>
              <a:rPr kumimoji="0" lang="fr-BE" sz="2000" b="0" i="0" u="none" strike="noStrike" kern="1200" cap="none" spc="0" normalizeH="0" baseline="0" noProof="0" dirty="0">
                <a:ln>
                  <a:noFill/>
                </a:ln>
                <a:effectLst/>
                <a:uLnTx/>
                <a:uFillTx/>
                <a:latin typeface="Tw Cen MT Condensed" panose="020B0606020104020203"/>
                <a:ea typeface="+mn-ea"/>
                <a:cs typeface="+mn-cs"/>
              </a:rPr>
              <a:t>Facturation des réunions de concertations </a:t>
            </a:r>
          </a:p>
        </p:txBody>
      </p:sp>
      <p:sp>
        <p:nvSpPr>
          <p:cNvPr id="8" name="ZoneTexte 7">
            <a:extLst>
              <a:ext uri="{FF2B5EF4-FFF2-40B4-BE49-F238E27FC236}">
                <a16:creationId xmlns:a16="http://schemas.microsoft.com/office/drawing/2014/main" id="{3A7D6CDF-2358-0F96-5923-BAC4F3AE8DF7}"/>
              </a:ext>
            </a:extLst>
          </p:cNvPr>
          <p:cNvSpPr txBox="1"/>
          <p:nvPr/>
        </p:nvSpPr>
        <p:spPr>
          <a:xfrm>
            <a:off x="3358342" y="2125679"/>
            <a:ext cx="5972454" cy="646331"/>
          </a:xfrm>
          <a:prstGeom prst="rect">
            <a:avLst/>
          </a:prstGeom>
          <a:noFill/>
        </p:spPr>
        <p:txBody>
          <a:bodyPr wrap="square">
            <a:spAutoFit/>
          </a:bodyPr>
          <a:lstStyle/>
          <a:p>
            <a:pPr algn="ctr">
              <a:buClr>
                <a:srgbClr val="FFC000"/>
              </a:buClr>
            </a:pPr>
            <a:r>
              <a:rPr lang="fr-BE" dirty="0">
                <a:latin typeface="+mj-lt"/>
              </a:rPr>
              <a:t>Evaluation du programme d’encodage et de facturation des rapports de concertations multidisciplinaires </a:t>
            </a:r>
          </a:p>
        </p:txBody>
      </p:sp>
      <p:sp>
        <p:nvSpPr>
          <p:cNvPr id="9" name="ZoneTexte 8">
            <a:extLst>
              <a:ext uri="{FF2B5EF4-FFF2-40B4-BE49-F238E27FC236}">
                <a16:creationId xmlns:a16="http://schemas.microsoft.com/office/drawing/2014/main" id="{80B655B8-B275-583B-2AD3-2C79FFA31FA9}"/>
              </a:ext>
            </a:extLst>
          </p:cNvPr>
          <p:cNvSpPr txBox="1"/>
          <p:nvPr/>
        </p:nvSpPr>
        <p:spPr>
          <a:xfrm>
            <a:off x="1591626" y="3885684"/>
            <a:ext cx="1132041" cy="369332"/>
          </a:xfrm>
          <a:prstGeom prst="rect">
            <a:avLst/>
          </a:prstGeom>
          <a:noFill/>
        </p:spPr>
        <p:txBody>
          <a:bodyPr wrap="none" rtlCol="0">
            <a:spAutoFit/>
          </a:bodyPr>
          <a:lstStyle/>
          <a:p>
            <a:pPr>
              <a:buClr>
                <a:srgbClr val="FFC000"/>
              </a:buClr>
            </a:pPr>
            <a:r>
              <a:rPr lang="fr-BE" dirty="0">
                <a:latin typeface="+mj-lt"/>
              </a:rPr>
              <a:t>Soutien CIDEB</a:t>
            </a:r>
          </a:p>
        </p:txBody>
      </p:sp>
      <p:sp>
        <p:nvSpPr>
          <p:cNvPr id="10" name="ZoneTexte 9">
            <a:extLst>
              <a:ext uri="{FF2B5EF4-FFF2-40B4-BE49-F238E27FC236}">
                <a16:creationId xmlns:a16="http://schemas.microsoft.com/office/drawing/2014/main" id="{D1613955-CDE8-A77C-D90A-315C54361648}"/>
              </a:ext>
            </a:extLst>
          </p:cNvPr>
          <p:cNvSpPr txBox="1"/>
          <p:nvPr/>
        </p:nvSpPr>
        <p:spPr>
          <a:xfrm>
            <a:off x="7567872" y="3089162"/>
            <a:ext cx="3252778" cy="369332"/>
          </a:xfrm>
          <a:prstGeom prst="rect">
            <a:avLst/>
          </a:prstGeom>
          <a:noFill/>
        </p:spPr>
        <p:txBody>
          <a:bodyPr wrap="square" rtlCol="0">
            <a:spAutoFit/>
          </a:bodyPr>
          <a:lstStyle/>
          <a:p>
            <a:pPr>
              <a:buClr>
                <a:srgbClr val="FFC000"/>
              </a:buClr>
            </a:pPr>
            <a:r>
              <a:rPr lang="fr-FR" dirty="0">
                <a:latin typeface="+mj-lt"/>
              </a:rPr>
              <a:t>Réunions avec les coordinatrices des CCSAD</a:t>
            </a:r>
          </a:p>
        </p:txBody>
      </p:sp>
      <p:sp>
        <p:nvSpPr>
          <p:cNvPr id="11" name="ZoneTexte 10">
            <a:extLst>
              <a:ext uri="{FF2B5EF4-FFF2-40B4-BE49-F238E27FC236}">
                <a16:creationId xmlns:a16="http://schemas.microsoft.com/office/drawing/2014/main" id="{E484DB63-4079-1742-4233-45DCC186E045}"/>
              </a:ext>
            </a:extLst>
          </p:cNvPr>
          <p:cNvSpPr txBox="1"/>
          <p:nvPr/>
        </p:nvSpPr>
        <p:spPr>
          <a:xfrm>
            <a:off x="2157647" y="4947513"/>
            <a:ext cx="1737270" cy="369332"/>
          </a:xfrm>
          <a:prstGeom prst="rect">
            <a:avLst/>
          </a:prstGeom>
          <a:noFill/>
        </p:spPr>
        <p:txBody>
          <a:bodyPr wrap="none" rtlCol="0">
            <a:spAutoFit/>
          </a:bodyPr>
          <a:lstStyle/>
          <a:p>
            <a:pPr>
              <a:buClr>
                <a:srgbClr val="FFC000"/>
              </a:buClr>
            </a:pPr>
            <a:r>
              <a:rPr lang="fr-FR" dirty="0">
                <a:latin typeface="+mj-lt"/>
              </a:rPr>
              <a:t>Projet Aidants-Proches</a:t>
            </a:r>
          </a:p>
        </p:txBody>
      </p:sp>
      <p:sp>
        <p:nvSpPr>
          <p:cNvPr id="12" name="ZoneTexte 11">
            <a:extLst>
              <a:ext uri="{FF2B5EF4-FFF2-40B4-BE49-F238E27FC236}">
                <a16:creationId xmlns:a16="http://schemas.microsoft.com/office/drawing/2014/main" id="{33DCAB87-5B1B-D947-081A-2F860CE6E610}"/>
              </a:ext>
            </a:extLst>
          </p:cNvPr>
          <p:cNvSpPr txBox="1"/>
          <p:nvPr/>
        </p:nvSpPr>
        <p:spPr>
          <a:xfrm>
            <a:off x="9074329" y="3885684"/>
            <a:ext cx="2711383" cy="369332"/>
          </a:xfrm>
          <a:prstGeom prst="rect">
            <a:avLst/>
          </a:prstGeom>
          <a:noFill/>
        </p:spPr>
        <p:txBody>
          <a:bodyPr wrap="none" rtlCol="0">
            <a:spAutoFit/>
          </a:bodyPr>
          <a:lstStyle/>
          <a:p>
            <a:pPr>
              <a:buClr>
                <a:srgbClr val="FFC000"/>
              </a:buClr>
            </a:pPr>
            <a:r>
              <a:rPr lang="fr-FR" dirty="0">
                <a:latin typeface="+mj-lt"/>
              </a:rPr>
              <a:t>Participation aux réunions Inter-SISD</a:t>
            </a:r>
          </a:p>
        </p:txBody>
      </p:sp>
      <p:sp>
        <p:nvSpPr>
          <p:cNvPr id="3" name="ZoneTexte 2">
            <a:extLst>
              <a:ext uri="{FF2B5EF4-FFF2-40B4-BE49-F238E27FC236}">
                <a16:creationId xmlns:a16="http://schemas.microsoft.com/office/drawing/2014/main" id="{AA2DA68E-04F1-9D24-508D-16F78DB08227}"/>
              </a:ext>
            </a:extLst>
          </p:cNvPr>
          <p:cNvSpPr txBox="1"/>
          <p:nvPr/>
        </p:nvSpPr>
        <p:spPr>
          <a:xfrm>
            <a:off x="7652933" y="5805103"/>
            <a:ext cx="3619870" cy="400110"/>
          </a:xfrm>
          <a:prstGeom prst="rect">
            <a:avLst/>
          </a:prstGeom>
          <a:noFill/>
        </p:spPr>
        <p:txBody>
          <a:bodyPr wrap="square">
            <a:spAutoFit/>
          </a:bodyPr>
          <a:lstStyle/>
          <a:p>
            <a:pPr marR="0" lvl="0" algn="l" defTabSz="457200" rtl="0" eaLnBrk="1" fontAlgn="auto" latinLnBrk="0" hangingPunct="1">
              <a:lnSpc>
                <a:spcPct val="100000"/>
              </a:lnSpc>
              <a:spcBef>
                <a:spcPts val="0"/>
              </a:spcBef>
              <a:spcAft>
                <a:spcPts val="0"/>
              </a:spcAft>
              <a:buClr>
                <a:srgbClr val="FFC000"/>
              </a:buClr>
              <a:buSzTx/>
              <a:tabLst/>
              <a:defRPr/>
            </a:pPr>
            <a:r>
              <a:rPr lang="fr-BE" sz="2000" dirty="0">
                <a:latin typeface="Tw Cen MT Condensed" panose="020B0606020104020203"/>
              </a:rPr>
              <a:t>Promotion des réunions de concertations</a:t>
            </a:r>
            <a:r>
              <a:rPr kumimoji="0" lang="fr-BE" sz="2000" b="0" i="0" u="none" strike="noStrike" kern="1200" cap="none" spc="0" normalizeH="0" baseline="0" noProof="0" dirty="0">
                <a:ln>
                  <a:noFill/>
                </a:ln>
                <a:effectLst/>
                <a:uLnTx/>
                <a:uFillTx/>
                <a:latin typeface="Tw Cen MT Condensed" panose="020B0606020104020203"/>
                <a:ea typeface="+mn-ea"/>
                <a:cs typeface="+mn-cs"/>
              </a:rPr>
              <a:t> </a:t>
            </a:r>
          </a:p>
        </p:txBody>
      </p:sp>
    </p:spTree>
    <p:extLst>
      <p:ext uri="{BB962C8B-B14F-4D97-AF65-F5344CB8AC3E}">
        <p14:creationId xmlns:p14="http://schemas.microsoft.com/office/powerpoint/2010/main" val="338558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A17624-1FBE-ED6C-7CE5-FCF68CB84EFD}"/>
              </a:ext>
            </a:extLst>
          </p:cNvPr>
          <p:cNvSpPr>
            <a:spLocks noGrp="1"/>
          </p:cNvSpPr>
          <p:nvPr>
            <p:ph type="title"/>
          </p:nvPr>
        </p:nvSpPr>
        <p:spPr/>
        <p:txBody>
          <a:bodyPr/>
          <a:lstStyle/>
          <a:p>
            <a:r>
              <a:rPr lang="fr-BE" dirty="0"/>
              <a:t>Rétrospective 2022</a:t>
            </a:r>
          </a:p>
        </p:txBody>
      </p:sp>
      <p:sp>
        <p:nvSpPr>
          <p:cNvPr id="4" name="ZoneTexte 3">
            <a:extLst>
              <a:ext uri="{FF2B5EF4-FFF2-40B4-BE49-F238E27FC236}">
                <a16:creationId xmlns:a16="http://schemas.microsoft.com/office/drawing/2014/main" id="{D35007D2-C657-F637-5AF4-F47C1326A34B}"/>
              </a:ext>
            </a:extLst>
          </p:cNvPr>
          <p:cNvSpPr txBox="1"/>
          <p:nvPr/>
        </p:nvSpPr>
        <p:spPr>
          <a:xfrm>
            <a:off x="3932316" y="3255896"/>
            <a:ext cx="3619870" cy="2616101"/>
          </a:xfrm>
          <a:prstGeom prst="rect">
            <a:avLst/>
          </a:prstGeom>
          <a:noFill/>
        </p:spPr>
        <p:txBody>
          <a:bodyPr wrap="square" rtlCol="0">
            <a:spAutoFit/>
          </a:bodyPr>
          <a:lstStyle/>
          <a:p>
            <a:pPr algn="ctr"/>
            <a:r>
              <a:rPr lang="fr-BE" sz="3200" dirty="0">
                <a:solidFill>
                  <a:srgbClr val="0070C0"/>
                </a:solidFill>
              </a:rPr>
              <a:t>Lancement de la nouvelle mouture du répertoire médico-social</a:t>
            </a:r>
          </a:p>
          <a:p>
            <a:pPr algn="ctr"/>
            <a:endParaRPr lang="fr-BE" sz="3600" dirty="0">
              <a:solidFill>
                <a:srgbClr val="0070C0"/>
              </a:solidFill>
            </a:endParaRPr>
          </a:p>
        </p:txBody>
      </p:sp>
      <p:sp>
        <p:nvSpPr>
          <p:cNvPr id="6" name="ZoneTexte 5">
            <a:extLst>
              <a:ext uri="{FF2B5EF4-FFF2-40B4-BE49-F238E27FC236}">
                <a16:creationId xmlns:a16="http://schemas.microsoft.com/office/drawing/2014/main" id="{5811DE79-2C64-211F-450F-C092C205F00C}"/>
              </a:ext>
            </a:extLst>
          </p:cNvPr>
          <p:cNvSpPr txBox="1"/>
          <p:nvPr/>
        </p:nvSpPr>
        <p:spPr>
          <a:xfrm>
            <a:off x="756985" y="2972316"/>
            <a:ext cx="3619870" cy="400110"/>
          </a:xfrm>
          <a:prstGeom prst="rect">
            <a:avLst/>
          </a:prstGeom>
          <a:noFill/>
        </p:spPr>
        <p:txBody>
          <a:bodyPr wrap="square">
            <a:spAutoFit/>
          </a:bodyPr>
          <a:lstStyle/>
          <a:p>
            <a:pPr marR="0" lvl="0" algn="l" defTabSz="457200" rtl="0" eaLnBrk="1" fontAlgn="auto" latinLnBrk="0" hangingPunct="1">
              <a:lnSpc>
                <a:spcPct val="100000"/>
              </a:lnSpc>
              <a:spcBef>
                <a:spcPts val="0"/>
              </a:spcBef>
              <a:spcAft>
                <a:spcPts val="0"/>
              </a:spcAft>
              <a:buClr>
                <a:srgbClr val="FFC000"/>
              </a:buClr>
              <a:buSzTx/>
              <a:tabLst/>
              <a:defRPr/>
            </a:pPr>
            <a:r>
              <a:rPr kumimoji="0" lang="fr-BE" sz="2000" b="0" i="0" u="none" strike="noStrike" kern="1200" cap="none" spc="0" normalizeH="0" baseline="0" noProof="0" dirty="0">
                <a:ln>
                  <a:noFill/>
                </a:ln>
                <a:effectLst/>
                <a:uLnTx/>
                <a:uFillTx/>
                <a:latin typeface="Tw Cen MT Condensed" panose="020B0606020104020203"/>
                <a:ea typeface="+mn-ea"/>
                <a:cs typeface="+mn-cs"/>
              </a:rPr>
              <a:t>Facturation des réunions de concertations </a:t>
            </a:r>
          </a:p>
        </p:txBody>
      </p:sp>
      <p:sp>
        <p:nvSpPr>
          <p:cNvPr id="8" name="ZoneTexte 7">
            <a:extLst>
              <a:ext uri="{FF2B5EF4-FFF2-40B4-BE49-F238E27FC236}">
                <a16:creationId xmlns:a16="http://schemas.microsoft.com/office/drawing/2014/main" id="{3A7D6CDF-2358-0F96-5923-BAC4F3AE8DF7}"/>
              </a:ext>
            </a:extLst>
          </p:cNvPr>
          <p:cNvSpPr txBox="1"/>
          <p:nvPr/>
        </p:nvSpPr>
        <p:spPr>
          <a:xfrm>
            <a:off x="3358342" y="2125679"/>
            <a:ext cx="5972454" cy="646331"/>
          </a:xfrm>
          <a:prstGeom prst="rect">
            <a:avLst/>
          </a:prstGeom>
          <a:noFill/>
        </p:spPr>
        <p:txBody>
          <a:bodyPr wrap="square">
            <a:spAutoFit/>
          </a:bodyPr>
          <a:lstStyle/>
          <a:p>
            <a:pPr algn="ctr">
              <a:buClr>
                <a:srgbClr val="FFC000"/>
              </a:buClr>
            </a:pPr>
            <a:r>
              <a:rPr lang="fr-BE" dirty="0">
                <a:latin typeface="+mj-lt"/>
              </a:rPr>
              <a:t>Evaluation du programme d’encodage et de facturation des rapports de concertations multidisciplinaires </a:t>
            </a:r>
          </a:p>
        </p:txBody>
      </p:sp>
      <p:sp>
        <p:nvSpPr>
          <p:cNvPr id="9" name="ZoneTexte 8">
            <a:extLst>
              <a:ext uri="{FF2B5EF4-FFF2-40B4-BE49-F238E27FC236}">
                <a16:creationId xmlns:a16="http://schemas.microsoft.com/office/drawing/2014/main" id="{80B655B8-B275-583B-2AD3-2C79FFA31FA9}"/>
              </a:ext>
            </a:extLst>
          </p:cNvPr>
          <p:cNvSpPr txBox="1"/>
          <p:nvPr/>
        </p:nvSpPr>
        <p:spPr>
          <a:xfrm>
            <a:off x="1591626" y="3885684"/>
            <a:ext cx="1132041" cy="369332"/>
          </a:xfrm>
          <a:prstGeom prst="rect">
            <a:avLst/>
          </a:prstGeom>
          <a:noFill/>
        </p:spPr>
        <p:txBody>
          <a:bodyPr wrap="none" rtlCol="0">
            <a:spAutoFit/>
          </a:bodyPr>
          <a:lstStyle/>
          <a:p>
            <a:pPr>
              <a:buClr>
                <a:srgbClr val="FFC000"/>
              </a:buClr>
            </a:pPr>
            <a:r>
              <a:rPr lang="fr-BE" dirty="0">
                <a:latin typeface="+mj-lt"/>
              </a:rPr>
              <a:t>Soutien CIDEB</a:t>
            </a:r>
          </a:p>
        </p:txBody>
      </p:sp>
      <p:sp>
        <p:nvSpPr>
          <p:cNvPr id="10" name="ZoneTexte 9">
            <a:extLst>
              <a:ext uri="{FF2B5EF4-FFF2-40B4-BE49-F238E27FC236}">
                <a16:creationId xmlns:a16="http://schemas.microsoft.com/office/drawing/2014/main" id="{D1613955-CDE8-A77C-D90A-315C54361648}"/>
              </a:ext>
            </a:extLst>
          </p:cNvPr>
          <p:cNvSpPr txBox="1"/>
          <p:nvPr/>
        </p:nvSpPr>
        <p:spPr>
          <a:xfrm>
            <a:off x="7567872" y="3089162"/>
            <a:ext cx="3252778" cy="369332"/>
          </a:xfrm>
          <a:prstGeom prst="rect">
            <a:avLst/>
          </a:prstGeom>
          <a:noFill/>
        </p:spPr>
        <p:txBody>
          <a:bodyPr wrap="square" rtlCol="0">
            <a:spAutoFit/>
          </a:bodyPr>
          <a:lstStyle/>
          <a:p>
            <a:pPr>
              <a:buClr>
                <a:srgbClr val="FFC000"/>
              </a:buClr>
            </a:pPr>
            <a:r>
              <a:rPr lang="fr-FR" dirty="0">
                <a:latin typeface="+mj-lt"/>
              </a:rPr>
              <a:t>Réunions avec les coordinatrices des CCSAD</a:t>
            </a:r>
          </a:p>
        </p:txBody>
      </p:sp>
      <p:sp>
        <p:nvSpPr>
          <p:cNvPr id="11" name="ZoneTexte 10">
            <a:extLst>
              <a:ext uri="{FF2B5EF4-FFF2-40B4-BE49-F238E27FC236}">
                <a16:creationId xmlns:a16="http://schemas.microsoft.com/office/drawing/2014/main" id="{E484DB63-4079-1742-4233-45DCC186E045}"/>
              </a:ext>
            </a:extLst>
          </p:cNvPr>
          <p:cNvSpPr txBox="1"/>
          <p:nvPr/>
        </p:nvSpPr>
        <p:spPr>
          <a:xfrm>
            <a:off x="2157647" y="4947513"/>
            <a:ext cx="1737270" cy="369332"/>
          </a:xfrm>
          <a:prstGeom prst="rect">
            <a:avLst/>
          </a:prstGeom>
          <a:noFill/>
        </p:spPr>
        <p:txBody>
          <a:bodyPr wrap="none" rtlCol="0">
            <a:spAutoFit/>
          </a:bodyPr>
          <a:lstStyle/>
          <a:p>
            <a:pPr>
              <a:buClr>
                <a:srgbClr val="FFC000"/>
              </a:buClr>
            </a:pPr>
            <a:r>
              <a:rPr lang="fr-FR" dirty="0">
                <a:latin typeface="+mj-lt"/>
              </a:rPr>
              <a:t>Projet Aidants-Proches</a:t>
            </a:r>
          </a:p>
        </p:txBody>
      </p:sp>
      <p:sp>
        <p:nvSpPr>
          <p:cNvPr id="12" name="ZoneTexte 11">
            <a:extLst>
              <a:ext uri="{FF2B5EF4-FFF2-40B4-BE49-F238E27FC236}">
                <a16:creationId xmlns:a16="http://schemas.microsoft.com/office/drawing/2014/main" id="{33DCAB87-5B1B-D947-081A-2F860CE6E610}"/>
              </a:ext>
            </a:extLst>
          </p:cNvPr>
          <p:cNvSpPr txBox="1"/>
          <p:nvPr/>
        </p:nvSpPr>
        <p:spPr>
          <a:xfrm>
            <a:off x="9074329" y="3885684"/>
            <a:ext cx="2711383" cy="369332"/>
          </a:xfrm>
          <a:prstGeom prst="rect">
            <a:avLst/>
          </a:prstGeom>
          <a:noFill/>
        </p:spPr>
        <p:txBody>
          <a:bodyPr wrap="none" rtlCol="0">
            <a:spAutoFit/>
          </a:bodyPr>
          <a:lstStyle/>
          <a:p>
            <a:pPr>
              <a:buClr>
                <a:srgbClr val="FFC000"/>
              </a:buClr>
            </a:pPr>
            <a:r>
              <a:rPr lang="fr-FR" dirty="0">
                <a:latin typeface="+mj-lt"/>
              </a:rPr>
              <a:t>Participation aux réunions Inter-SISD</a:t>
            </a:r>
          </a:p>
        </p:txBody>
      </p:sp>
      <p:sp>
        <p:nvSpPr>
          <p:cNvPr id="13" name="ZoneTexte 12">
            <a:extLst>
              <a:ext uri="{FF2B5EF4-FFF2-40B4-BE49-F238E27FC236}">
                <a16:creationId xmlns:a16="http://schemas.microsoft.com/office/drawing/2014/main" id="{A820AFB1-330E-06E3-550C-8344C2517730}"/>
              </a:ext>
            </a:extLst>
          </p:cNvPr>
          <p:cNvSpPr txBox="1"/>
          <p:nvPr/>
        </p:nvSpPr>
        <p:spPr>
          <a:xfrm>
            <a:off x="7248654" y="4947513"/>
            <a:ext cx="4024149" cy="369332"/>
          </a:xfrm>
          <a:prstGeom prst="rect">
            <a:avLst/>
          </a:prstGeom>
          <a:noFill/>
        </p:spPr>
        <p:txBody>
          <a:bodyPr wrap="square" rtlCol="0">
            <a:spAutoFit/>
          </a:bodyPr>
          <a:lstStyle/>
          <a:p>
            <a:pPr>
              <a:buClr>
                <a:srgbClr val="FFC000"/>
              </a:buClr>
            </a:pPr>
            <a:r>
              <a:rPr lang="fr-FR" dirty="0">
                <a:latin typeface="+mj-lt"/>
              </a:rPr>
              <a:t>Participation au projet VIF</a:t>
            </a:r>
            <a:endParaRPr lang="fr-BE" dirty="0"/>
          </a:p>
        </p:txBody>
      </p:sp>
      <p:sp>
        <p:nvSpPr>
          <p:cNvPr id="3" name="ZoneTexte 2">
            <a:extLst>
              <a:ext uri="{FF2B5EF4-FFF2-40B4-BE49-F238E27FC236}">
                <a16:creationId xmlns:a16="http://schemas.microsoft.com/office/drawing/2014/main" id="{AA2DA68E-04F1-9D24-508D-16F78DB08227}"/>
              </a:ext>
            </a:extLst>
          </p:cNvPr>
          <p:cNvSpPr txBox="1"/>
          <p:nvPr/>
        </p:nvSpPr>
        <p:spPr>
          <a:xfrm>
            <a:off x="7652933" y="5805103"/>
            <a:ext cx="3619870" cy="400110"/>
          </a:xfrm>
          <a:prstGeom prst="rect">
            <a:avLst/>
          </a:prstGeom>
          <a:noFill/>
        </p:spPr>
        <p:txBody>
          <a:bodyPr wrap="square">
            <a:spAutoFit/>
          </a:bodyPr>
          <a:lstStyle/>
          <a:p>
            <a:pPr marR="0" lvl="0" algn="l" defTabSz="457200" rtl="0" eaLnBrk="1" fontAlgn="auto" latinLnBrk="0" hangingPunct="1">
              <a:lnSpc>
                <a:spcPct val="100000"/>
              </a:lnSpc>
              <a:spcBef>
                <a:spcPts val="0"/>
              </a:spcBef>
              <a:spcAft>
                <a:spcPts val="0"/>
              </a:spcAft>
              <a:buClr>
                <a:srgbClr val="FFC000"/>
              </a:buClr>
              <a:buSzTx/>
              <a:tabLst/>
              <a:defRPr/>
            </a:pPr>
            <a:r>
              <a:rPr lang="fr-BE" sz="2000" dirty="0">
                <a:latin typeface="Tw Cen MT Condensed" panose="020B0606020104020203"/>
              </a:rPr>
              <a:t>Promotion des réunions de concertations</a:t>
            </a:r>
            <a:r>
              <a:rPr kumimoji="0" lang="fr-BE" sz="2000" b="0" i="0" u="none" strike="noStrike" kern="1200" cap="none" spc="0" normalizeH="0" baseline="0" noProof="0" dirty="0">
                <a:ln>
                  <a:noFill/>
                </a:ln>
                <a:effectLst/>
                <a:uLnTx/>
                <a:uFillTx/>
                <a:latin typeface="Tw Cen MT Condensed" panose="020B0606020104020203"/>
                <a:ea typeface="+mn-ea"/>
                <a:cs typeface="+mn-cs"/>
              </a:rPr>
              <a:t> </a:t>
            </a:r>
          </a:p>
        </p:txBody>
      </p:sp>
    </p:spTree>
    <p:extLst>
      <p:ext uri="{BB962C8B-B14F-4D97-AF65-F5344CB8AC3E}">
        <p14:creationId xmlns:p14="http://schemas.microsoft.com/office/powerpoint/2010/main" val="351807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A17624-1FBE-ED6C-7CE5-FCF68CB84EFD}"/>
              </a:ext>
            </a:extLst>
          </p:cNvPr>
          <p:cNvSpPr>
            <a:spLocks noGrp="1"/>
          </p:cNvSpPr>
          <p:nvPr>
            <p:ph type="title"/>
          </p:nvPr>
        </p:nvSpPr>
        <p:spPr/>
        <p:txBody>
          <a:bodyPr/>
          <a:lstStyle/>
          <a:p>
            <a:r>
              <a:rPr lang="fr-BE" dirty="0"/>
              <a:t>Rétrospective 2022</a:t>
            </a:r>
          </a:p>
        </p:txBody>
      </p:sp>
      <p:sp>
        <p:nvSpPr>
          <p:cNvPr id="4" name="ZoneTexte 3">
            <a:extLst>
              <a:ext uri="{FF2B5EF4-FFF2-40B4-BE49-F238E27FC236}">
                <a16:creationId xmlns:a16="http://schemas.microsoft.com/office/drawing/2014/main" id="{D35007D2-C657-F637-5AF4-F47C1326A34B}"/>
              </a:ext>
            </a:extLst>
          </p:cNvPr>
          <p:cNvSpPr txBox="1"/>
          <p:nvPr/>
        </p:nvSpPr>
        <p:spPr>
          <a:xfrm>
            <a:off x="3932316" y="3255896"/>
            <a:ext cx="3619870" cy="2616101"/>
          </a:xfrm>
          <a:prstGeom prst="rect">
            <a:avLst/>
          </a:prstGeom>
          <a:noFill/>
        </p:spPr>
        <p:txBody>
          <a:bodyPr wrap="square" rtlCol="0">
            <a:spAutoFit/>
          </a:bodyPr>
          <a:lstStyle/>
          <a:p>
            <a:pPr algn="ctr"/>
            <a:r>
              <a:rPr lang="fr-BE" sz="3200" dirty="0">
                <a:solidFill>
                  <a:srgbClr val="0070C0"/>
                </a:solidFill>
              </a:rPr>
              <a:t>Lancement de la nouvelle mouture du répertoire médico-social</a:t>
            </a:r>
          </a:p>
          <a:p>
            <a:pPr algn="ctr"/>
            <a:endParaRPr lang="fr-BE" sz="3600" dirty="0">
              <a:solidFill>
                <a:srgbClr val="0070C0"/>
              </a:solidFill>
            </a:endParaRPr>
          </a:p>
        </p:txBody>
      </p:sp>
      <p:sp>
        <p:nvSpPr>
          <p:cNvPr id="6" name="ZoneTexte 5">
            <a:extLst>
              <a:ext uri="{FF2B5EF4-FFF2-40B4-BE49-F238E27FC236}">
                <a16:creationId xmlns:a16="http://schemas.microsoft.com/office/drawing/2014/main" id="{5811DE79-2C64-211F-450F-C092C205F00C}"/>
              </a:ext>
            </a:extLst>
          </p:cNvPr>
          <p:cNvSpPr txBox="1"/>
          <p:nvPr/>
        </p:nvSpPr>
        <p:spPr>
          <a:xfrm>
            <a:off x="756985" y="2972316"/>
            <a:ext cx="3619870" cy="400110"/>
          </a:xfrm>
          <a:prstGeom prst="rect">
            <a:avLst/>
          </a:prstGeom>
          <a:noFill/>
        </p:spPr>
        <p:txBody>
          <a:bodyPr wrap="square">
            <a:spAutoFit/>
          </a:bodyPr>
          <a:lstStyle/>
          <a:p>
            <a:pPr marR="0" lvl="0" algn="l" defTabSz="457200" rtl="0" eaLnBrk="1" fontAlgn="auto" latinLnBrk="0" hangingPunct="1">
              <a:lnSpc>
                <a:spcPct val="100000"/>
              </a:lnSpc>
              <a:spcBef>
                <a:spcPts val="0"/>
              </a:spcBef>
              <a:spcAft>
                <a:spcPts val="0"/>
              </a:spcAft>
              <a:buClr>
                <a:srgbClr val="FFC000"/>
              </a:buClr>
              <a:buSzTx/>
              <a:tabLst/>
              <a:defRPr/>
            </a:pPr>
            <a:r>
              <a:rPr kumimoji="0" lang="fr-BE" sz="2000" b="0" i="0" u="none" strike="noStrike" kern="1200" cap="none" spc="0" normalizeH="0" baseline="0" noProof="0" dirty="0">
                <a:ln>
                  <a:noFill/>
                </a:ln>
                <a:effectLst/>
                <a:uLnTx/>
                <a:uFillTx/>
                <a:latin typeface="Tw Cen MT Condensed" panose="020B0606020104020203"/>
                <a:ea typeface="+mn-ea"/>
                <a:cs typeface="+mn-cs"/>
              </a:rPr>
              <a:t>Facturation des réunions de concertations </a:t>
            </a:r>
          </a:p>
        </p:txBody>
      </p:sp>
      <p:sp>
        <p:nvSpPr>
          <p:cNvPr id="8" name="ZoneTexte 7">
            <a:extLst>
              <a:ext uri="{FF2B5EF4-FFF2-40B4-BE49-F238E27FC236}">
                <a16:creationId xmlns:a16="http://schemas.microsoft.com/office/drawing/2014/main" id="{3A7D6CDF-2358-0F96-5923-BAC4F3AE8DF7}"/>
              </a:ext>
            </a:extLst>
          </p:cNvPr>
          <p:cNvSpPr txBox="1"/>
          <p:nvPr/>
        </p:nvSpPr>
        <p:spPr>
          <a:xfrm>
            <a:off x="3358342" y="2125679"/>
            <a:ext cx="5972454" cy="646331"/>
          </a:xfrm>
          <a:prstGeom prst="rect">
            <a:avLst/>
          </a:prstGeom>
          <a:noFill/>
        </p:spPr>
        <p:txBody>
          <a:bodyPr wrap="square">
            <a:spAutoFit/>
          </a:bodyPr>
          <a:lstStyle/>
          <a:p>
            <a:pPr algn="ctr">
              <a:buClr>
                <a:srgbClr val="FFC000"/>
              </a:buClr>
            </a:pPr>
            <a:r>
              <a:rPr lang="fr-BE" dirty="0">
                <a:latin typeface="+mj-lt"/>
              </a:rPr>
              <a:t>Evaluation du programme d’encodage et de facturation des rapports de concertations multidisciplinaires </a:t>
            </a:r>
          </a:p>
        </p:txBody>
      </p:sp>
      <p:sp>
        <p:nvSpPr>
          <p:cNvPr id="9" name="ZoneTexte 8">
            <a:extLst>
              <a:ext uri="{FF2B5EF4-FFF2-40B4-BE49-F238E27FC236}">
                <a16:creationId xmlns:a16="http://schemas.microsoft.com/office/drawing/2014/main" id="{80B655B8-B275-583B-2AD3-2C79FFA31FA9}"/>
              </a:ext>
            </a:extLst>
          </p:cNvPr>
          <p:cNvSpPr txBox="1"/>
          <p:nvPr/>
        </p:nvSpPr>
        <p:spPr>
          <a:xfrm>
            <a:off x="1591626" y="3885684"/>
            <a:ext cx="1132041" cy="369332"/>
          </a:xfrm>
          <a:prstGeom prst="rect">
            <a:avLst/>
          </a:prstGeom>
          <a:noFill/>
        </p:spPr>
        <p:txBody>
          <a:bodyPr wrap="none" rtlCol="0">
            <a:spAutoFit/>
          </a:bodyPr>
          <a:lstStyle/>
          <a:p>
            <a:pPr>
              <a:buClr>
                <a:srgbClr val="FFC000"/>
              </a:buClr>
            </a:pPr>
            <a:r>
              <a:rPr lang="fr-BE" dirty="0">
                <a:latin typeface="+mj-lt"/>
              </a:rPr>
              <a:t>Soutien CIDEB</a:t>
            </a:r>
          </a:p>
        </p:txBody>
      </p:sp>
      <p:sp>
        <p:nvSpPr>
          <p:cNvPr id="10" name="ZoneTexte 9">
            <a:extLst>
              <a:ext uri="{FF2B5EF4-FFF2-40B4-BE49-F238E27FC236}">
                <a16:creationId xmlns:a16="http://schemas.microsoft.com/office/drawing/2014/main" id="{D1613955-CDE8-A77C-D90A-315C54361648}"/>
              </a:ext>
            </a:extLst>
          </p:cNvPr>
          <p:cNvSpPr txBox="1"/>
          <p:nvPr/>
        </p:nvSpPr>
        <p:spPr>
          <a:xfrm>
            <a:off x="7567872" y="3089162"/>
            <a:ext cx="3252778" cy="369332"/>
          </a:xfrm>
          <a:prstGeom prst="rect">
            <a:avLst/>
          </a:prstGeom>
          <a:noFill/>
        </p:spPr>
        <p:txBody>
          <a:bodyPr wrap="square" rtlCol="0">
            <a:spAutoFit/>
          </a:bodyPr>
          <a:lstStyle/>
          <a:p>
            <a:pPr>
              <a:buClr>
                <a:srgbClr val="FFC000"/>
              </a:buClr>
            </a:pPr>
            <a:r>
              <a:rPr lang="fr-FR" dirty="0">
                <a:latin typeface="+mj-lt"/>
              </a:rPr>
              <a:t>Réunions avec les coordinatrices des CCSAD</a:t>
            </a:r>
          </a:p>
        </p:txBody>
      </p:sp>
      <p:sp>
        <p:nvSpPr>
          <p:cNvPr id="11" name="ZoneTexte 10">
            <a:extLst>
              <a:ext uri="{FF2B5EF4-FFF2-40B4-BE49-F238E27FC236}">
                <a16:creationId xmlns:a16="http://schemas.microsoft.com/office/drawing/2014/main" id="{E484DB63-4079-1742-4233-45DCC186E045}"/>
              </a:ext>
            </a:extLst>
          </p:cNvPr>
          <p:cNvSpPr txBox="1"/>
          <p:nvPr/>
        </p:nvSpPr>
        <p:spPr>
          <a:xfrm>
            <a:off x="2157647" y="4947513"/>
            <a:ext cx="1737270" cy="369332"/>
          </a:xfrm>
          <a:prstGeom prst="rect">
            <a:avLst/>
          </a:prstGeom>
          <a:noFill/>
        </p:spPr>
        <p:txBody>
          <a:bodyPr wrap="none" rtlCol="0">
            <a:spAutoFit/>
          </a:bodyPr>
          <a:lstStyle/>
          <a:p>
            <a:pPr>
              <a:buClr>
                <a:srgbClr val="FFC000"/>
              </a:buClr>
            </a:pPr>
            <a:r>
              <a:rPr lang="fr-FR" dirty="0">
                <a:latin typeface="+mj-lt"/>
              </a:rPr>
              <a:t>Projet Aidants-Proches</a:t>
            </a:r>
          </a:p>
        </p:txBody>
      </p:sp>
      <p:sp>
        <p:nvSpPr>
          <p:cNvPr id="12" name="ZoneTexte 11">
            <a:extLst>
              <a:ext uri="{FF2B5EF4-FFF2-40B4-BE49-F238E27FC236}">
                <a16:creationId xmlns:a16="http://schemas.microsoft.com/office/drawing/2014/main" id="{33DCAB87-5B1B-D947-081A-2F860CE6E610}"/>
              </a:ext>
            </a:extLst>
          </p:cNvPr>
          <p:cNvSpPr txBox="1"/>
          <p:nvPr/>
        </p:nvSpPr>
        <p:spPr>
          <a:xfrm>
            <a:off x="9074329" y="3885684"/>
            <a:ext cx="2711383" cy="369332"/>
          </a:xfrm>
          <a:prstGeom prst="rect">
            <a:avLst/>
          </a:prstGeom>
          <a:noFill/>
        </p:spPr>
        <p:txBody>
          <a:bodyPr wrap="none" rtlCol="0">
            <a:spAutoFit/>
          </a:bodyPr>
          <a:lstStyle/>
          <a:p>
            <a:pPr>
              <a:buClr>
                <a:srgbClr val="FFC000"/>
              </a:buClr>
            </a:pPr>
            <a:r>
              <a:rPr lang="fr-FR" dirty="0">
                <a:latin typeface="+mj-lt"/>
              </a:rPr>
              <a:t>Participation aux réunions Inter-SISD</a:t>
            </a:r>
          </a:p>
        </p:txBody>
      </p:sp>
      <p:sp>
        <p:nvSpPr>
          <p:cNvPr id="13" name="ZoneTexte 12">
            <a:extLst>
              <a:ext uri="{FF2B5EF4-FFF2-40B4-BE49-F238E27FC236}">
                <a16:creationId xmlns:a16="http://schemas.microsoft.com/office/drawing/2014/main" id="{A820AFB1-330E-06E3-550C-8344C2517730}"/>
              </a:ext>
            </a:extLst>
          </p:cNvPr>
          <p:cNvSpPr txBox="1"/>
          <p:nvPr/>
        </p:nvSpPr>
        <p:spPr>
          <a:xfrm>
            <a:off x="7248654" y="4947513"/>
            <a:ext cx="4024149" cy="369332"/>
          </a:xfrm>
          <a:prstGeom prst="rect">
            <a:avLst/>
          </a:prstGeom>
          <a:noFill/>
        </p:spPr>
        <p:txBody>
          <a:bodyPr wrap="square" rtlCol="0">
            <a:spAutoFit/>
          </a:bodyPr>
          <a:lstStyle/>
          <a:p>
            <a:pPr>
              <a:buClr>
                <a:srgbClr val="FFC000"/>
              </a:buClr>
            </a:pPr>
            <a:r>
              <a:rPr lang="fr-FR" dirty="0">
                <a:latin typeface="+mj-lt"/>
              </a:rPr>
              <a:t>Participation au projet VIF</a:t>
            </a:r>
            <a:endParaRPr lang="fr-BE" dirty="0"/>
          </a:p>
        </p:txBody>
      </p:sp>
      <p:sp>
        <p:nvSpPr>
          <p:cNvPr id="14" name="ZoneTexte 13">
            <a:extLst>
              <a:ext uri="{FF2B5EF4-FFF2-40B4-BE49-F238E27FC236}">
                <a16:creationId xmlns:a16="http://schemas.microsoft.com/office/drawing/2014/main" id="{B0CF0A67-ED26-026E-3B9F-59C27F6EF287}"/>
              </a:ext>
            </a:extLst>
          </p:cNvPr>
          <p:cNvSpPr txBox="1"/>
          <p:nvPr/>
        </p:nvSpPr>
        <p:spPr>
          <a:xfrm>
            <a:off x="4760189" y="5805103"/>
            <a:ext cx="2050742" cy="923330"/>
          </a:xfrm>
          <a:prstGeom prst="rect">
            <a:avLst/>
          </a:prstGeom>
          <a:noFill/>
        </p:spPr>
        <p:txBody>
          <a:bodyPr wrap="square" rtlCol="0">
            <a:spAutoFit/>
          </a:bodyPr>
          <a:lstStyle/>
          <a:p>
            <a:pPr algn="ctr">
              <a:buClr>
                <a:srgbClr val="FFC000"/>
              </a:buClr>
            </a:pPr>
            <a:r>
              <a:rPr lang="fr-FR" dirty="0">
                <a:latin typeface="+mj-lt"/>
              </a:rPr>
              <a:t>Participation aux réunions du comité de fonction 1 du RéSME</a:t>
            </a:r>
            <a:endParaRPr lang="fr-BE" dirty="0"/>
          </a:p>
        </p:txBody>
      </p:sp>
      <p:sp>
        <p:nvSpPr>
          <p:cNvPr id="3" name="ZoneTexte 2">
            <a:extLst>
              <a:ext uri="{FF2B5EF4-FFF2-40B4-BE49-F238E27FC236}">
                <a16:creationId xmlns:a16="http://schemas.microsoft.com/office/drawing/2014/main" id="{AA2DA68E-04F1-9D24-508D-16F78DB08227}"/>
              </a:ext>
            </a:extLst>
          </p:cNvPr>
          <p:cNvSpPr txBox="1"/>
          <p:nvPr/>
        </p:nvSpPr>
        <p:spPr>
          <a:xfrm>
            <a:off x="7652933" y="5805103"/>
            <a:ext cx="3619870" cy="400110"/>
          </a:xfrm>
          <a:prstGeom prst="rect">
            <a:avLst/>
          </a:prstGeom>
          <a:noFill/>
        </p:spPr>
        <p:txBody>
          <a:bodyPr wrap="square">
            <a:spAutoFit/>
          </a:bodyPr>
          <a:lstStyle/>
          <a:p>
            <a:pPr marR="0" lvl="0" algn="l" defTabSz="457200" rtl="0" eaLnBrk="1" fontAlgn="auto" latinLnBrk="0" hangingPunct="1">
              <a:lnSpc>
                <a:spcPct val="100000"/>
              </a:lnSpc>
              <a:spcBef>
                <a:spcPts val="0"/>
              </a:spcBef>
              <a:spcAft>
                <a:spcPts val="0"/>
              </a:spcAft>
              <a:buClr>
                <a:srgbClr val="FFC000"/>
              </a:buClr>
              <a:buSzTx/>
              <a:tabLst/>
              <a:defRPr/>
            </a:pPr>
            <a:r>
              <a:rPr lang="fr-BE" sz="2000" dirty="0">
                <a:latin typeface="Tw Cen MT Condensed" panose="020B0606020104020203"/>
              </a:rPr>
              <a:t>Promotion des réunions de concertations</a:t>
            </a:r>
            <a:r>
              <a:rPr kumimoji="0" lang="fr-BE" sz="2000" b="0" i="0" u="none" strike="noStrike" kern="1200" cap="none" spc="0" normalizeH="0" baseline="0" noProof="0" dirty="0">
                <a:ln>
                  <a:noFill/>
                </a:ln>
                <a:effectLst/>
                <a:uLnTx/>
                <a:uFillTx/>
                <a:latin typeface="Tw Cen MT Condensed" panose="020B0606020104020203"/>
                <a:ea typeface="+mn-ea"/>
                <a:cs typeface="+mn-cs"/>
              </a:rPr>
              <a:t> </a:t>
            </a:r>
          </a:p>
        </p:txBody>
      </p:sp>
    </p:spTree>
    <p:extLst>
      <p:ext uri="{BB962C8B-B14F-4D97-AF65-F5344CB8AC3E}">
        <p14:creationId xmlns:p14="http://schemas.microsoft.com/office/powerpoint/2010/main" val="195537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A17624-1FBE-ED6C-7CE5-FCF68CB84EFD}"/>
              </a:ext>
            </a:extLst>
          </p:cNvPr>
          <p:cNvSpPr>
            <a:spLocks noGrp="1"/>
          </p:cNvSpPr>
          <p:nvPr>
            <p:ph type="title"/>
          </p:nvPr>
        </p:nvSpPr>
        <p:spPr/>
        <p:txBody>
          <a:bodyPr/>
          <a:lstStyle/>
          <a:p>
            <a:r>
              <a:rPr lang="fr-BE" dirty="0"/>
              <a:t>Rétrospective 2022</a:t>
            </a:r>
          </a:p>
        </p:txBody>
      </p:sp>
      <p:sp>
        <p:nvSpPr>
          <p:cNvPr id="4" name="ZoneTexte 3">
            <a:extLst>
              <a:ext uri="{FF2B5EF4-FFF2-40B4-BE49-F238E27FC236}">
                <a16:creationId xmlns:a16="http://schemas.microsoft.com/office/drawing/2014/main" id="{D35007D2-C657-F637-5AF4-F47C1326A34B}"/>
              </a:ext>
            </a:extLst>
          </p:cNvPr>
          <p:cNvSpPr txBox="1"/>
          <p:nvPr/>
        </p:nvSpPr>
        <p:spPr>
          <a:xfrm>
            <a:off x="3932316" y="3255896"/>
            <a:ext cx="3619870" cy="2616101"/>
          </a:xfrm>
          <a:prstGeom prst="rect">
            <a:avLst/>
          </a:prstGeom>
          <a:noFill/>
        </p:spPr>
        <p:txBody>
          <a:bodyPr wrap="square" rtlCol="0">
            <a:spAutoFit/>
          </a:bodyPr>
          <a:lstStyle/>
          <a:p>
            <a:pPr algn="ctr"/>
            <a:r>
              <a:rPr lang="fr-BE" sz="3200" dirty="0">
                <a:solidFill>
                  <a:srgbClr val="0070C0"/>
                </a:solidFill>
              </a:rPr>
              <a:t>Lancement de la nouvelle mouture du répertoire médico-social</a:t>
            </a:r>
          </a:p>
          <a:p>
            <a:pPr algn="ctr"/>
            <a:endParaRPr lang="fr-BE" sz="3600" dirty="0">
              <a:solidFill>
                <a:srgbClr val="0070C0"/>
              </a:solidFill>
            </a:endParaRPr>
          </a:p>
        </p:txBody>
      </p:sp>
      <p:sp>
        <p:nvSpPr>
          <p:cNvPr id="6" name="ZoneTexte 5">
            <a:extLst>
              <a:ext uri="{FF2B5EF4-FFF2-40B4-BE49-F238E27FC236}">
                <a16:creationId xmlns:a16="http://schemas.microsoft.com/office/drawing/2014/main" id="{5811DE79-2C64-211F-450F-C092C205F00C}"/>
              </a:ext>
            </a:extLst>
          </p:cNvPr>
          <p:cNvSpPr txBox="1"/>
          <p:nvPr/>
        </p:nvSpPr>
        <p:spPr>
          <a:xfrm>
            <a:off x="756985" y="2972316"/>
            <a:ext cx="3619870" cy="400110"/>
          </a:xfrm>
          <a:prstGeom prst="rect">
            <a:avLst/>
          </a:prstGeom>
          <a:noFill/>
        </p:spPr>
        <p:txBody>
          <a:bodyPr wrap="square">
            <a:spAutoFit/>
          </a:bodyPr>
          <a:lstStyle/>
          <a:p>
            <a:pPr marR="0" lvl="0" algn="l" defTabSz="457200" rtl="0" eaLnBrk="1" fontAlgn="auto" latinLnBrk="0" hangingPunct="1">
              <a:lnSpc>
                <a:spcPct val="100000"/>
              </a:lnSpc>
              <a:spcBef>
                <a:spcPts val="0"/>
              </a:spcBef>
              <a:spcAft>
                <a:spcPts val="0"/>
              </a:spcAft>
              <a:buClr>
                <a:srgbClr val="FFC000"/>
              </a:buClr>
              <a:buSzTx/>
              <a:tabLst/>
              <a:defRPr/>
            </a:pPr>
            <a:r>
              <a:rPr kumimoji="0" lang="fr-BE" sz="2000" b="0" i="0" u="none" strike="noStrike" kern="1200" cap="none" spc="0" normalizeH="0" baseline="0" noProof="0" dirty="0">
                <a:ln>
                  <a:noFill/>
                </a:ln>
                <a:effectLst/>
                <a:uLnTx/>
                <a:uFillTx/>
                <a:latin typeface="Tw Cen MT Condensed" panose="020B0606020104020203"/>
                <a:ea typeface="+mn-ea"/>
                <a:cs typeface="+mn-cs"/>
              </a:rPr>
              <a:t>Facturation des réunions de concertations </a:t>
            </a:r>
          </a:p>
        </p:txBody>
      </p:sp>
      <p:sp>
        <p:nvSpPr>
          <p:cNvPr id="8" name="ZoneTexte 7">
            <a:extLst>
              <a:ext uri="{FF2B5EF4-FFF2-40B4-BE49-F238E27FC236}">
                <a16:creationId xmlns:a16="http://schemas.microsoft.com/office/drawing/2014/main" id="{3A7D6CDF-2358-0F96-5923-BAC4F3AE8DF7}"/>
              </a:ext>
            </a:extLst>
          </p:cNvPr>
          <p:cNvSpPr txBox="1"/>
          <p:nvPr/>
        </p:nvSpPr>
        <p:spPr>
          <a:xfrm>
            <a:off x="3358342" y="2125679"/>
            <a:ext cx="5972454" cy="646331"/>
          </a:xfrm>
          <a:prstGeom prst="rect">
            <a:avLst/>
          </a:prstGeom>
          <a:noFill/>
        </p:spPr>
        <p:txBody>
          <a:bodyPr wrap="square">
            <a:spAutoFit/>
          </a:bodyPr>
          <a:lstStyle/>
          <a:p>
            <a:pPr algn="ctr">
              <a:buClr>
                <a:srgbClr val="FFC000"/>
              </a:buClr>
            </a:pPr>
            <a:r>
              <a:rPr lang="fr-BE" dirty="0">
                <a:latin typeface="+mj-lt"/>
              </a:rPr>
              <a:t>Evaluation du programme d’encodage et de facturation des rapports de concertations multidisciplinaires </a:t>
            </a:r>
          </a:p>
        </p:txBody>
      </p:sp>
      <p:sp>
        <p:nvSpPr>
          <p:cNvPr id="9" name="ZoneTexte 8">
            <a:extLst>
              <a:ext uri="{FF2B5EF4-FFF2-40B4-BE49-F238E27FC236}">
                <a16:creationId xmlns:a16="http://schemas.microsoft.com/office/drawing/2014/main" id="{80B655B8-B275-583B-2AD3-2C79FFA31FA9}"/>
              </a:ext>
            </a:extLst>
          </p:cNvPr>
          <p:cNvSpPr txBox="1"/>
          <p:nvPr/>
        </p:nvSpPr>
        <p:spPr>
          <a:xfrm>
            <a:off x="1591626" y="3885684"/>
            <a:ext cx="1132041" cy="369332"/>
          </a:xfrm>
          <a:prstGeom prst="rect">
            <a:avLst/>
          </a:prstGeom>
          <a:noFill/>
        </p:spPr>
        <p:txBody>
          <a:bodyPr wrap="none" rtlCol="0">
            <a:spAutoFit/>
          </a:bodyPr>
          <a:lstStyle/>
          <a:p>
            <a:pPr>
              <a:buClr>
                <a:srgbClr val="FFC000"/>
              </a:buClr>
            </a:pPr>
            <a:r>
              <a:rPr lang="fr-BE" dirty="0">
                <a:latin typeface="+mj-lt"/>
              </a:rPr>
              <a:t>Soutien CIDEB</a:t>
            </a:r>
          </a:p>
        </p:txBody>
      </p:sp>
      <p:sp>
        <p:nvSpPr>
          <p:cNvPr id="10" name="ZoneTexte 9">
            <a:extLst>
              <a:ext uri="{FF2B5EF4-FFF2-40B4-BE49-F238E27FC236}">
                <a16:creationId xmlns:a16="http://schemas.microsoft.com/office/drawing/2014/main" id="{D1613955-CDE8-A77C-D90A-315C54361648}"/>
              </a:ext>
            </a:extLst>
          </p:cNvPr>
          <p:cNvSpPr txBox="1"/>
          <p:nvPr/>
        </p:nvSpPr>
        <p:spPr>
          <a:xfrm>
            <a:off x="7567872" y="3089162"/>
            <a:ext cx="3252778" cy="369332"/>
          </a:xfrm>
          <a:prstGeom prst="rect">
            <a:avLst/>
          </a:prstGeom>
          <a:noFill/>
        </p:spPr>
        <p:txBody>
          <a:bodyPr wrap="square" rtlCol="0">
            <a:spAutoFit/>
          </a:bodyPr>
          <a:lstStyle/>
          <a:p>
            <a:pPr>
              <a:buClr>
                <a:srgbClr val="FFC000"/>
              </a:buClr>
            </a:pPr>
            <a:r>
              <a:rPr lang="fr-FR" dirty="0">
                <a:latin typeface="+mj-lt"/>
              </a:rPr>
              <a:t>Réunions avec les coordinatrices des CCSAD</a:t>
            </a:r>
          </a:p>
        </p:txBody>
      </p:sp>
      <p:sp>
        <p:nvSpPr>
          <p:cNvPr id="11" name="ZoneTexte 10">
            <a:extLst>
              <a:ext uri="{FF2B5EF4-FFF2-40B4-BE49-F238E27FC236}">
                <a16:creationId xmlns:a16="http://schemas.microsoft.com/office/drawing/2014/main" id="{E484DB63-4079-1742-4233-45DCC186E045}"/>
              </a:ext>
            </a:extLst>
          </p:cNvPr>
          <p:cNvSpPr txBox="1"/>
          <p:nvPr/>
        </p:nvSpPr>
        <p:spPr>
          <a:xfrm>
            <a:off x="2157647" y="4947513"/>
            <a:ext cx="1737270" cy="369332"/>
          </a:xfrm>
          <a:prstGeom prst="rect">
            <a:avLst/>
          </a:prstGeom>
          <a:noFill/>
        </p:spPr>
        <p:txBody>
          <a:bodyPr wrap="none" rtlCol="0">
            <a:spAutoFit/>
          </a:bodyPr>
          <a:lstStyle/>
          <a:p>
            <a:pPr>
              <a:buClr>
                <a:srgbClr val="FFC000"/>
              </a:buClr>
            </a:pPr>
            <a:r>
              <a:rPr lang="fr-FR" dirty="0">
                <a:latin typeface="+mj-lt"/>
              </a:rPr>
              <a:t>Projet Aidants-Proches</a:t>
            </a:r>
          </a:p>
        </p:txBody>
      </p:sp>
      <p:sp>
        <p:nvSpPr>
          <p:cNvPr id="12" name="ZoneTexte 11">
            <a:extLst>
              <a:ext uri="{FF2B5EF4-FFF2-40B4-BE49-F238E27FC236}">
                <a16:creationId xmlns:a16="http://schemas.microsoft.com/office/drawing/2014/main" id="{33DCAB87-5B1B-D947-081A-2F860CE6E610}"/>
              </a:ext>
            </a:extLst>
          </p:cNvPr>
          <p:cNvSpPr txBox="1"/>
          <p:nvPr/>
        </p:nvSpPr>
        <p:spPr>
          <a:xfrm>
            <a:off x="9074329" y="3885684"/>
            <a:ext cx="2711383" cy="369332"/>
          </a:xfrm>
          <a:prstGeom prst="rect">
            <a:avLst/>
          </a:prstGeom>
          <a:noFill/>
        </p:spPr>
        <p:txBody>
          <a:bodyPr wrap="none" rtlCol="0">
            <a:spAutoFit/>
          </a:bodyPr>
          <a:lstStyle/>
          <a:p>
            <a:pPr>
              <a:buClr>
                <a:srgbClr val="FFC000"/>
              </a:buClr>
            </a:pPr>
            <a:r>
              <a:rPr lang="fr-FR" dirty="0">
                <a:latin typeface="+mj-lt"/>
              </a:rPr>
              <a:t>Participation aux réunions Inter-SISD</a:t>
            </a:r>
          </a:p>
        </p:txBody>
      </p:sp>
      <p:sp>
        <p:nvSpPr>
          <p:cNvPr id="13" name="ZoneTexte 12">
            <a:extLst>
              <a:ext uri="{FF2B5EF4-FFF2-40B4-BE49-F238E27FC236}">
                <a16:creationId xmlns:a16="http://schemas.microsoft.com/office/drawing/2014/main" id="{A820AFB1-330E-06E3-550C-8344C2517730}"/>
              </a:ext>
            </a:extLst>
          </p:cNvPr>
          <p:cNvSpPr txBox="1"/>
          <p:nvPr/>
        </p:nvSpPr>
        <p:spPr>
          <a:xfrm>
            <a:off x="7248654" y="4947513"/>
            <a:ext cx="4024149" cy="369332"/>
          </a:xfrm>
          <a:prstGeom prst="rect">
            <a:avLst/>
          </a:prstGeom>
          <a:noFill/>
        </p:spPr>
        <p:txBody>
          <a:bodyPr wrap="square" rtlCol="0">
            <a:spAutoFit/>
          </a:bodyPr>
          <a:lstStyle/>
          <a:p>
            <a:pPr>
              <a:buClr>
                <a:srgbClr val="FFC000"/>
              </a:buClr>
            </a:pPr>
            <a:r>
              <a:rPr lang="fr-FR" dirty="0">
                <a:latin typeface="+mj-lt"/>
              </a:rPr>
              <a:t>Participation au projet VIF</a:t>
            </a:r>
            <a:endParaRPr lang="fr-BE" dirty="0"/>
          </a:p>
        </p:txBody>
      </p:sp>
      <p:sp>
        <p:nvSpPr>
          <p:cNvPr id="14" name="ZoneTexte 13">
            <a:extLst>
              <a:ext uri="{FF2B5EF4-FFF2-40B4-BE49-F238E27FC236}">
                <a16:creationId xmlns:a16="http://schemas.microsoft.com/office/drawing/2014/main" id="{B0CF0A67-ED26-026E-3B9F-59C27F6EF287}"/>
              </a:ext>
            </a:extLst>
          </p:cNvPr>
          <p:cNvSpPr txBox="1"/>
          <p:nvPr/>
        </p:nvSpPr>
        <p:spPr>
          <a:xfrm>
            <a:off x="4760189" y="5805103"/>
            <a:ext cx="2050742" cy="923330"/>
          </a:xfrm>
          <a:prstGeom prst="rect">
            <a:avLst/>
          </a:prstGeom>
          <a:noFill/>
        </p:spPr>
        <p:txBody>
          <a:bodyPr wrap="square" rtlCol="0">
            <a:spAutoFit/>
          </a:bodyPr>
          <a:lstStyle/>
          <a:p>
            <a:pPr algn="ctr">
              <a:buClr>
                <a:srgbClr val="FFC000"/>
              </a:buClr>
            </a:pPr>
            <a:r>
              <a:rPr lang="fr-FR" dirty="0">
                <a:latin typeface="+mj-lt"/>
              </a:rPr>
              <a:t>Participation aux réunions du comité de fonction 1 du RéSME</a:t>
            </a:r>
            <a:endParaRPr lang="fr-BE" dirty="0"/>
          </a:p>
        </p:txBody>
      </p:sp>
      <p:sp>
        <p:nvSpPr>
          <p:cNvPr id="3" name="ZoneTexte 2">
            <a:extLst>
              <a:ext uri="{FF2B5EF4-FFF2-40B4-BE49-F238E27FC236}">
                <a16:creationId xmlns:a16="http://schemas.microsoft.com/office/drawing/2014/main" id="{AA2DA68E-04F1-9D24-508D-16F78DB08227}"/>
              </a:ext>
            </a:extLst>
          </p:cNvPr>
          <p:cNvSpPr txBox="1"/>
          <p:nvPr/>
        </p:nvSpPr>
        <p:spPr>
          <a:xfrm>
            <a:off x="7652933" y="5805103"/>
            <a:ext cx="3619870" cy="400110"/>
          </a:xfrm>
          <a:prstGeom prst="rect">
            <a:avLst/>
          </a:prstGeom>
          <a:noFill/>
        </p:spPr>
        <p:txBody>
          <a:bodyPr wrap="square">
            <a:spAutoFit/>
          </a:bodyPr>
          <a:lstStyle/>
          <a:p>
            <a:pPr marR="0" lvl="0" algn="l" defTabSz="457200" rtl="0" eaLnBrk="1" fontAlgn="auto" latinLnBrk="0" hangingPunct="1">
              <a:lnSpc>
                <a:spcPct val="100000"/>
              </a:lnSpc>
              <a:spcBef>
                <a:spcPts val="0"/>
              </a:spcBef>
              <a:spcAft>
                <a:spcPts val="0"/>
              </a:spcAft>
              <a:buClr>
                <a:srgbClr val="FFC000"/>
              </a:buClr>
              <a:buSzTx/>
              <a:tabLst/>
              <a:defRPr/>
            </a:pPr>
            <a:r>
              <a:rPr lang="fr-BE" sz="2000" dirty="0">
                <a:latin typeface="Tw Cen MT Condensed" panose="020B0606020104020203"/>
              </a:rPr>
              <a:t>Promotion des réunions de concertations</a:t>
            </a:r>
            <a:r>
              <a:rPr kumimoji="0" lang="fr-BE" sz="2000" b="0" i="0" u="none" strike="noStrike" kern="1200" cap="none" spc="0" normalizeH="0" baseline="0" noProof="0" dirty="0">
                <a:ln>
                  <a:noFill/>
                </a:ln>
                <a:effectLst/>
                <a:uLnTx/>
                <a:uFillTx/>
                <a:latin typeface="Tw Cen MT Condensed" panose="020B0606020104020203"/>
                <a:ea typeface="+mn-ea"/>
                <a:cs typeface="+mn-cs"/>
              </a:rPr>
              <a:t> </a:t>
            </a:r>
          </a:p>
        </p:txBody>
      </p:sp>
      <p:sp>
        <p:nvSpPr>
          <p:cNvPr id="5" name="ZoneTexte 4">
            <a:extLst>
              <a:ext uri="{FF2B5EF4-FFF2-40B4-BE49-F238E27FC236}">
                <a16:creationId xmlns:a16="http://schemas.microsoft.com/office/drawing/2014/main" id="{B1DCA645-1D74-C2CE-79C5-DEBFB7A59C99}"/>
              </a:ext>
            </a:extLst>
          </p:cNvPr>
          <p:cNvSpPr txBox="1"/>
          <p:nvPr/>
        </p:nvSpPr>
        <p:spPr>
          <a:xfrm>
            <a:off x="1625124" y="5687331"/>
            <a:ext cx="1827616" cy="369332"/>
          </a:xfrm>
          <a:prstGeom prst="rect">
            <a:avLst/>
          </a:prstGeom>
          <a:noFill/>
        </p:spPr>
        <p:txBody>
          <a:bodyPr wrap="none" rtlCol="0">
            <a:spAutoFit/>
          </a:bodyPr>
          <a:lstStyle/>
          <a:p>
            <a:pPr>
              <a:buClr>
                <a:srgbClr val="FFC000"/>
              </a:buClr>
            </a:pPr>
            <a:r>
              <a:rPr lang="fr-FR" dirty="0">
                <a:latin typeface="+mj-lt"/>
              </a:rPr>
              <a:t>Gestion journalière </a:t>
            </a:r>
            <a:r>
              <a:rPr lang="fr-FR" dirty="0" err="1">
                <a:latin typeface="+mj-lt"/>
              </a:rPr>
              <a:t>asbl</a:t>
            </a:r>
            <a:endParaRPr lang="fr-FR" dirty="0">
              <a:latin typeface="+mj-lt"/>
            </a:endParaRPr>
          </a:p>
        </p:txBody>
      </p:sp>
    </p:spTree>
    <p:extLst>
      <p:ext uri="{BB962C8B-B14F-4D97-AF65-F5344CB8AC3E}">
        <p14:creationId xmlns:p14="http://schemas.microsoft.com/office/powerpoint/2010/main" val="2263286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A4BB7F-EA14-201D-AD09-D73FDEA8D1FD}"/>
              </a:ext>
            </a:extLst>
          </p:cNvPr>
          <p:cNvSpPr>
            <a:spLocks noGrp="1"/>
          </p:cNvSpPr>
          <p:nvPr>
            <p:ph type="title"/>
          </p:nvPr>
        </p:nvSpPr>
        <p:spPr>
          <a:xfrm>
            <a:off x="1209575" y="812549"/>
            <a:ext cx="10058400" cy="1450757"/>
          </a:xfrm>
        </p:spPr>
        <p:txBody>
          <a:bodyPr>
            <a:normAutofit fontScale="90000"/>
          </a:bodyPr>
          <a:lstStyle/>
          <a:p>
            <a:pPr algn="ctr"/>
            <a:r>
              <a:rPr lang="fr-BE" dirty="0"/>
              <a:t>Lancement de la nouvelle mouture du site internet </a:t>
            </a:r>
            <a:br>
              <a:rPr lang="fr-BE" sz="1800" dirty="0">
                <a:effectLst/>
                <a:latin typeface="Calibri" panose="020F0502020204030204" pitchFamily="34" charset="0"/>
                <a:ea typeface="Calibri" panose="020F0502020204030204" pitchFamily="34" charset="0"/>
              </a:rPr>
            </a:br>
            <a:endParaRPr lang="fr-BE" dirty="0"/>
          </a:p>
        </p:txBody>
      </p:sp>
      <p:pic>
        <p:nvPicPr>
          <p:cNvPr id="5" name="Espace réservé du contenu 4">
            <a:extLst>
              <a:ext uri="{FF2B5EF4-FFF2-40B4-BE49-F238E27FC236}">
                <a16:creationId xmlns:a16="http://schemas.microsoft.com/office/drawing/2014/main" id="{8FE0F154-29A7-B51E-897B-D976F6828F4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45924" y="2035051"/>
            <a:ext cx="3015821" cy="4010400"/>
          </a:xfrm>
        </p:spPr>
      </p:pic>
      <p:pic>
        <p:nvPicPr>
          <p:cNvPr id="7" name="Image 6">
            <a:extLst>
              <a:ext uri="{FF2B5EF4-FFF2-40B4-BE49-F238E27FC236}">
                <a16:creationId xmlns:a16="http://schemas.microsoft.com/office/drawing/2014/main" id="{DC5EA94E-2C62-0F76-B347-289C32AD83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3068" y="2036234"/>
            <a:ext cx="2832749" cy="4009217"/>
          </a:xfrm>
          <a:prstGeom prst="rect">
            <a:avLst/>
          </a:prstGeom>
        </p:spPr>
      </p:pic>
    </p:spTree>
    <p:extLst>
      <p:ext uri="{BB962C8B-B14F-4D97-AF65-F5344CB8AC3E}">
        <p14:creationId xmlns:p14="http://schemas.microsoft.com/office/powerpoint/2010/main" val="2396384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A17624-1FBE-ED6C-7CE5-FCF68CB84EFD}"/>
              </a:ext>
            </a:extLst>
          </p:cNvPr>
          <p:cNvSpPr>
            <a:spLocks noGrp="1"/>
          </p:cNvSpPr>
          <p:nvPr>
            <p:ph type="title"/>
          </p:nvPr>
        </p:nvSpPr>
        <p:spPr/>
        <p:txBody>
          <a:bodyPr/>
          <a:lstStyle/>
          <a:p>
            <a:r>
              <a:rPr lang="fr-BE" dirty="0"/>
              <a:t>Rétrospective 2022</a:t>
            </a:r>
          </a:p>
        </p:txBody>
      </p:sp>
      <p:sp>
        <p:nvSpPr>
          <p:cNvPr id="4" name="ZoneTexte 3">
            <a:extLst>
              <a:ext uri="{FF2B5EF4-FFF2-40B4-BE49-F238E27FC236}">
                <a16:creationId xmlns:a16="http://schemas.microsoft.com/office/drawing/2014/main" id="{D35007D2-C657-F637-5AF4-F47C1326A34B}"/>
              </a:ext>
            </a:extLst>
          </p:cNvPr>
          <p:cNvSpPr txBox="1"/>
          <p:nvPr/>
        </p:nvSpPr>
        <p:spPr>
          <a:xfrm>
            <a:off x="3932316" y="3255896"/>
            <a:ext cx="3619870" cy="2616101"/>
          </a:xfrm>
          <a:prstGeom prst="rect">
            <a:avLst/>
          </a:prstGeom>
          <a:noFill/>
        </p:spPr>
        <p:txBody>
          <a:bodyPr wrap="square" rtlCol="0">
            <a:spAutoFit/>
          </a:bodyPr>
          <a:lstStyle/>
          <a:p>
            <a:pPr algn="ctr"/>
            <a:r>
              <a:rPr lang="fr-BE" sz="3200" dirty="0">
                <a:solidFill>
                  <a:srgbClr val="0070C0"/>
                </a:solidFill>
              </a:rPr>
              <a:t>Lancement de la nouvelle mouture du répertoire médico-social</a:t>
            </a:r>
          </a:p>
          <a:p>
            <a:pPr algn="ctr"/>
            <a:endParaRPr lang="fr-BE" sz="3600" dirty="0">
              <a:solidFill>
                <a:srgbClr val="0070C0"/>
              </a:solidFill>
            </a:endParaRPr>
          </a:p>
        </p:txBody>
      </p:sp>
      <p:sp>
        <p:nvSpPr>
          <p:cNvPr id="6" name="ZoneTexte 5">
            <a:extLst>
              <a:ext uri="{FF2B5EF4-FFF2-40B4-BE49-F238E27FC236}">
                <a16:creationId xmlns:a16="http://schemas.microsoft.com/office/drawing/2014/main" id="{5811DE79-2C64-211F-450F-C092C205F00C}"/>
              </a:ext>
            </a:extLst>
          </p:cNvPr>
          <p:cNvSpPr txBox="1"/>
          <p:nvPr/>
        </p:nvSpPr>
        <p:spPr>
          <a:xfrm>
            <a:off x="756985" y="2972316"/>
            <a:ext cx="3619870" cy="400110"/>
          </a:xfrm>
          <a:prstGeom prst="rect">
            <a:avLst/>
          </a:prstGeom>
          <a:noFill/>
        </p:spPr>
        <p:txBody>
          <a:bodyPr wrap="square">
            <a:spAutoFit/>
          </a:bodyPr>
          <a:lstStyle/>
          <a:p>
            <a:pPr marR="0" lvl="0" algn="l" defTabSz="457200" rtl="0" eaLnBrk="1" fontAlgn="auto" latinLnBrk="0" hangingPunct="1">
              <a:lnSpc>
                <a:spcPct val="100000"/>
              </a:lnSpc>
              <a:spcBef>
                <a:spcPts val="0"/>
              </a:spcBef>
              <a:spcAft>
                <a:spcPts val="0"/>
              </a:spcAft>
              <a:buClr>
                <a:srgbClr val="FFC000"/>
              </a:buClr>
              <a:buSzTx/>
              <a:tabLst/>
              <a:defRPr/>
            </a:pPr>
            <a:r>
              <a:rPr kumimoji="0" lang="fr-BE" sz="2000" b="0" i="0" u="none" strike="noStrike" kern="1200" cap="none" spc="0" normalizeH="0" baseline="0" noProof="0" dirty="0">
                <a:ln>
                  <a:noFill/>
                </a:ln>
                <a:effectLst/>
                <a:uLnTx/>
                <a:uFillTx/>
                <a:latin typeface="Tw Cen MT Condensed" panose="020B0606020104020203"/>
                <a:ea typeface="+mn-ea"/>
                <a:cs typeface="+mn-cs"/>
              </a:rPr>
              <a:t>Facturation des réunions de concertations </a:t>
            </a:r>
          </a:p>
        </p:txBody>
      </p:sp>
    </p:spTree>
    <p:extLst>
      <p:ext uri="{BB962C8B-B14F-4D97-AF65-F5344CB8AC3E}">
        <p14:creationId xmlns:p14="http://schemas.microsoft.com/office/powerpoint/2010/main" val="35081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A17624-1FBE-ED6C-7CE5-FCF68CB84EFD}"/>
              </a:ext>
            </a:extLst>
          </p:cNvPr>
          <p:cNvSpPr>
            <a:spLocks noGrp="1"/>
          </p:cNvSpPr>
          <p:nvPr>
            <p:ph type="title"/>
          </p:nvPr>
        </p:nvSpPr>
        <p:spPr/>
        <p:txBody>
          <a:bodyPr/>
          <a:lstStyle/>
          <a:p>
            <a:r>
              <a:rPr lang="fr-BE" dirty="0"/>
              <a:t>Rétrospective 2022</a:t>
            </a:r>
          </a:p>
        </p:txBody>
      </p:sp>
      <p:sp>
        <p:nvSpPr>
          <p:cNvPr id="4" name="ZoneTexte 3">
            <a:extLst>
              <a:ext uri="{FF2B5EF4-FFF2-40B4-BE49-F238E27FC236}">
                <a16:creationId xmlns:a16="http://schemas.microsoft.com/office/drawing/2014/main" id="{D35007D2-C657-F637-5AF4-F47C1326A34B}"/>
              </a:ext>
            </a:extLst>
          </p:cNvPr>
          <p:cNvSpPr txBox="1"/>
          <p:nvPr/>
        </p:nvSpPr>
        <p:spPr>
          <a:xfrm>
            <a:off x="3932316" y="3255896"/>
            <a:ext cx="3619870" cy="2616101"/>
          </a:xfrm>
          <a:prstGeom prst="rect">
            <a:avLst/>
          </a:prstGeom>
          <a:noFill/>
        </p:spPr>
        <p:txBody>
          <a:bodyPr wrap="square" rtlCol="0">
            <a:spAutoFit/>
          </a:bodyPr>
          <a:lstStyle/>
          <a:p>
            <a:pPr algn="ctr"/>
            <a:r>
              <a:rPr lang="fr-BE" sz="3200" dirty="0">
                <a:solidFill>
                  <a:srgbClr val="0070C0"/>
                </a:solidFill>
              </a:rPr>
              <a:t>Lancement de la nouvelle mouture du répertoire médico-social</a:t>
            </a:r>
          </a:p>
          <a:p>
            <a:pPr algn="ctr"/>
            <a:endParaRPr lang="fr-BE" sz="3600" dirty="0">
              <a:solidFill>
                <a:srgbClr val="0070C0"/>
              </a:solidFill>
            </a:endParaRPr>
          </a:p>
        </p:txBody>
      </p:sp>
      <p:sp>
        <p:nvSpPr>
          <p:cNvPr id="6" name="ZoneTexte 5">
            <a:extLst>
              <a:ext uri="{FF2B5EF4-FFF2-40B4-BE49-F238E27FC236}">
                <a16:creationId xmlns:a16="http://schemas.microsoft.com/office/drawing/2014/main" id="{5811DE79-2C64-211F-450F-C092C205F00C}"/>
              </a:ext>
            </a:extLst>
          </p:cNvPr>
          <p:cNvSpPr txBox="1"/>
          <p:nvPr/>
        </p:nvSpPr>
        <p:spPr>
          <a:xfrm>
            <a:off x="756985" y="2972316"/>
            <a:ext cx="3619870" cy="400110"/>
          </a:xfrm>
          <a:prstGeom prst="rect">
            <a:avLst/>
          </a:prstGeom>
          <a:noFill/>
        </p:spPr>
        <p:txBody>
          <a:bodyPr wrap="square">
            <a:spAutoFit/>
          </a:bodyPr>
          <a:lstStyle/>
          <a:p>
            <a:pPr marR="0" lvl="0" algn="l" defTabSz="457200" rtl="0" eaLnBrk="1" fontAlgn="auto" latinLnBrk="0" hangingPunct="1">
              <a:lnSpc>
                <a:spcPct val="100000"/>
              </a:lnSpc>
              <a:spcBef>
                <a:spcPts val="0"/>
              </a:spcBef>
              <a:spcAft>
                <a:spcPts val="0"/>
              </a:spcAft>
              <a:buClr>
                <a:srgbClr val="FFC000"/>
              </a:buClr>
              <a:buSzTx/>
              <a:tabLst/>
              <a:defRPr/>
            </a:pPr>
            <a:r>
              <a:rPr kumimoji="0" lang="fr-BE" sz="2000" b="0" i="0" u="none" strike="noStrike" kern="1200" cap="none" spc="0" normalizeH="0" baseline="0" noProof="0" dirty="0">
                <a:ln>
                  <a:noFill/>
                </a:ln>
                <a:effectLst/>
                <a:uLnTx/>
                <a:uFillTx/>
                <a:latin typeface="Tw Cen MT Condensed" panose="020B0606020104020203"/>
                <a:ea typeface="+mn-ea"/>
                <a:cs typeface="+mn-cs"/>
              </a:rPr>
              <a:t>Facturation des réunions de concertations </a:t>
            </a:r>
          </a:p>
        </p:txBody>
      </p:sp>
      <p:sp>
        <p:nvSpPr>
          <p:cNvPr id="3" name="ZoneTexte 2">
            <a:extLst>
              <a:ext uri="{FF2B5EF4-FFF2-40B4-BE49-F238E27FC236}">
                <a16:creationId xmlns:a16="http://schemas.microsoft.com/office/drawing/2014/main" id="{AA2DA68E-04F1-9D24-508D-16F78DB08227}"/>
              </a:ext>
            </a:extLst>
          </p:cNvPr>
          <p:cNvSpPr txBox="1"/>
          <p:nvPr/>
        </p:nvSpPr>
        <p:spPr>
          <a:xfrm>
            <a:off x="7652933" y="5805103"/>
            <a:ext cx="3619870" cy="400110"/>
          </a:xfrm>
          <a:prstGeom prst="rect">
            <a:avLst/>
          </a:prstGeom>
          <a:noFill/>
        </p:spPr>
        <p:txBody>
          <a:bodyPr wrap="square">
            <a:spAutoFit/>
          </a:bodyPr>
          <a:lstStyle/>
          <a:p>
            <a:pPr marR="0" lvl="0" algn="l" defTabSz="457200" rtl="0" eaLnBrk="1" fontAlgn="auto" latinLnBrk="0" hangingPunct="1">
              <a:lnSpc>
                <a:spcPct val="100000"/>
              </a:lnSpc>
              <a:spcBef>
                <a:spcPts val="0"/>
              </a:spcBef>
              <a:spcAft>
                <a:spcPts val="0"/>
              </a:spcAft>
              <a:buClr>
                <a:srgbClr val="FFC000"/>
              </a:buClr>
              <a:buSzTx/>
              <a:tabLst/>
              <a:defRPr/>
            </a:pPr>
            <a:r>
              <a:rPr lang="fr-BE" sz="2000" dirty="0">
                <a:latin typeface="Tw Cen MT Condensed" panose="020B0606020104020203"/>
              </a:rPr>
              <a:t>Promotion des réunions de concertations</a:t>
            </a:r>
            <a:r>
              <a:rPr kumimoji="0" lang="fr-BE" sz="2000" b="0" i="0" u="none" strike="noStrike" kern="1200" cap="none" spc="0" normalizeH="0" baseline="0" noProof="0" dirty="0">
                <a:ln>
                  <a:noFill/>
                </a:ln>
                <a:effectLst/>
                <a:uLnTx/>
                <a:uFillTx/>
                <a:latin typeface="Tw Cen MT Condensed" panose="020B0606020104020203"/>
                <a:ea typeface="+mn-ea"/>
                <a:cs typeface="+mn-cs"/>
              </a:rPr>
              <a:t> </a:t>
            </a:r>
          </a:p>
        </p:txBody>
      </p:sp>
    </p:spTree>
    <p:extLst>
      <p:ext uri="{BB962C8B-B14F-4D97-AF65-F5344CB8AC3E}">
        <p14:creationId xmlns:p14="http://schemas.microsoft.com/office/powerpoint/2010/main" val="1870275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A17624-1FBE-ED6C-7CE5-FCF68CB84EFD}"/>
              </a:ext>
            </a:extLst>
          </p:cNvPr>
          <p:cNvSpPr>
            <a:spLocks noGrp="1"/>
          </p:cNvSpPr>
          <p:nvPr>
            <p:ph type="title"/>
          </p:nvPr>
        </p:nvSpPr>
        <p:spPr/>
        <p:txBody>
          <a:bodyPr/>
          <a:lstStyle/>
          <a:p>
            <a:r>
              <a:rPr lang="fr-BE" dirty="0"/>
              <a:t>Rétrospective 2022</a:t>
            </a:r>
          </a:p>
        </p:txBody>
      </p:sp>
      <p:sp>
        <p:nvSpPr>
          <p:cNvPr id="4" name="ZoneTexte 3">
            <a:extLst>
              <a:ext uri="{FF2B5EF4-FFF2-40B4-BE49-F238E27FC236}">
                <a16:creationId xmlns:a16="http://schemas.microsoft.com/office/drawing/2014/main" id="{D35007D2-C657-F637-5AF4-F47C1326A34B}"/>
              </a:ext>
            </a:extLst>
          </p:cNvPr>
          <p:cNvSpPr txBox="1"/>
          <p:nvPr/>
        </p:nvSpPr>
        <p:spPr>
          <a:xfrm>
            <a:off x="3932316" y="3255896"/>
            <a:ext cx="3619870" cy="2616101"/>
          </a:xfrm>
          <a:prstGeom prst="rect">
            <a:avLst/>
          </a:prstGeom>
          <a:noFill/>
        </p:spPr>
        <p:txBody>
          <a:bodyPr wrap="square" rtlCol="0">
            <a:spAutoFit/>
          </a:bodyPr>
          <a:lstStyle/>
          <a:p>
            <a:pPr algn="ctr"/>
            <a:r>
              <a:rPr lang="fr-BE" sz="3200" dirty="0">
                <a:solidFill>
                  <a:srgbClr val="0070C0"/>
                </a:solidFill>
              </a:rPr>
              <a:t>Lancement de la nouvelle mouture du répertoire médico-social</a:t>
            </a:r>
          </a:p>
          <a:p>
            <a:pPr algn="ctr"/>
            <a:endParaRPr lang="fr-BE" sz="3600" dirty="0">
              <a:solidFill>
                <a:srgbClr val="0070C0"/>
              </a:solidFill>
            </a:endParaRPr>
          </a:p>
        </p:txBody>
      </p:sp>
      <p:sp>
        <p:nvSpPr>
          <p:cNvPr id="6" name="ZoneTexte 5">
            <a:extLst>
              <a:ext uri="{FF2B5EF4-FFF2-40B4-BE49-F238E27FC236}">
                <a16:creationId xmlns:a16="http://schemas.microsoft.com/office/drawing/2014/main" id="{5811DE79-2C64-211F-450F-C092C205F00C}"/>
              </a:ext>
            </a:extLst>
          </p:cNvPr>
          <p:cNvSpPr txBox="1"/>
          <p:nvPr/>
        </p:nvSpPr>
        <p:spPr>
          <a:xfrm>
            <a:off x="756985" y="2972316"/>
            <a:ext cx="3619870" cy="400110"/>
          </a:xfrm>
          <a:prstGeom prst="rect">
            <a:avLst/>
          </a:prstGeom>
          <a:noFill/>
        </p:spPr>
        <p:txBody>
          <a:bodyPr wrap="square">
            <a:spAutoFit/>
          </a:bodyPr>
          <a:lstStyle/>
          <a:p>
            <a:pPr marR="0" lvl="0" algn="l" defTabSz="457200" rtl="0" eaLnBrk="1" fontAlgn="auto" latinLnBrk="0" hangingPunct="1">
              <a:lnSpc>
                <a:spcPct val="100000"/>
              </a:lnSpc>
              <a:spcBef>
                <a:spcPts val="0"/>
              </a:spcBef>
              <a:spcAft>
                <a:spcPts val="0"/>
              </a:spcAft>
              <a:buClr>
                <a:srgbClr val="FFC000"/>
              </a:buClr>
              <a:buSzTx/>
              <a:tabLst/>
              <a:defRPr/>
            </a:pPr>
            <a:r>
              <a:rPr kumimoji="0" lang="fr-BE" sz="2000" b="0" i="0" u="none" strike="noStrike" kern="1200" cap="none" spc="0" normalizeH="0" baseline="0" noProof="0" dirty="0">
                <a:ln>
                  <a:noFill/>
                </a:ln>
                <a:effectLst/>
                <a:uLnTx/>
                <a:uFillTx/>
                <a:latin typeface="Tw Cen MT Condensed" panose="020B0606020104020203"/>
                <a:ea typeface="+mn-ea"/>
                <a:cs typeface="+mn-cs"/>
              </a:rPr>
              <a:t>Facturation des réunions de concertations </a:t>
            </a:r>
          </a:p>
        </p:txBody>
      </p:sp>
      <p:sp>
        <p:nvSpPr>
          <p:cNvPr id="8" name="ZoneTexte 7">
            <a:extLst>
              <a:ext uri="{FF2B5EF4-FFF2-40B4-BE49-F238E27FC236}">
                <a16:creationId xmlns:a16="http://schemas.microsoft.com/office/drawing/2014/main" id="{3A7D6CDF-2358-0F96-5923-BAC4F3AE8DF7}"/>
              </a:ext>
            </a:extLst>
          </p:cNvPr>
          <p:cNvSpPr txBox="1"/>
          <p:nvPr/>
        </p:nvSpPr>
        <p:spPr>
          <a:xfrm>
            <a:off x="3358342" y="2125679"/>
            <a:ext cx="5972454" cy="646331"/>
          </a:xfrm>
          <a:prstGeom prst="rect">
            <a:avLst/>
          </a:prstGeom>
          <a:noFill/>
        </p:spPr>
        <p:txBody>
          <a:bodyPr wrap="square">
            <a:spAutoFit/>
          </a:bodyPr>
          <a:lstStyle/>
          <a:p>
            <a:pPr algn="ctr">
              <a:buClr>
                <a:srgbClr val="FFC000"/>
              </a:buClr>
            </a:pPr>
            <a:r>
              <a:rPr lang="fr-BE" dirty="0">
                <a:latin typeface="+mj-lt"/>
              </a:rPr>
              <a:t>Evaluation du programme d’encodage et de facturation des rapports de concertations multidisciplinaires </a:t>
            </a:r>
          </a:p>
        </p:txBody>
      </p:sp>
      <p:sp>
        <p:nvSpPr>
          <p:cNvPr id="3" name="ZoneTexte 2">
            <a:extLst>
              <a:ext uri="{FF2B5EF4-FFF2-40B4-BE49-F238E27FC236}">
                <a16:creationId xmlns:a16="http://schemas.microsoft.com/office/drawing/2014/main" id="{AA2DA68E-04F1-9D24-508D-16F78DB08227}"/>
              </a:ext>
            </a:extLst>
          </p:cNvPr>
          <p:cNvSpPr txBox="1"/>
          <p:nvPr/>
        </p:nvSpPr>
        <p:spPr>
          <a:xfrm>
            <a:off x="7652933" y="5805103"/>
            <a:ext cx="3619870" cy="400110"/>
          </a:xfrm>
          <a:prstGeom prst="rect">
            <a:avLst/>
          </a:prstGeom>
          <a:noFill/>
        </p:spPr>
        <p:txBody>
          <a:bodyPr wrap="square">
            <a:spAutoFit/>
          </a:bodyPr>
          <a:lstStyle/>
          <a:p>
            <a:pPr marR="0" lvl="0" algn="l" defTabSz="457200" rtl="0" eaLnBrk="1" fontAlgn="auto" latinLnBrk="0" hangingPunct="1">
              <a:lnSpc>
                <a:spcPct val="100000"/>
              </a:lnSpc>
              <a:spcBef>
                <a:spcPts val="0"/>
              </a:spcBef>
              <a:spcAft>
                <a:spcPts val="0"/>
              </a:spcAft>
              <a:buClr>
                <a:srgbClr val="FFC000"/>
              </a:buClr>
              <a:buSzTx/>
              <a:tabLst/>
              <a:defRPr/>
            </a:pPr>
            <a:r>
              <a:rPr lang="fr-BE" sz="2000" dirty="0">
                <a:latin typeface="Tw Cen MT Condensed" panose="020B0606020104020203"/>
              </a:rPr>
              <a:t>Promotion des réunions de concertations</a:t>
            </a:r>
            <a:r>
              <a:rPr kumimoji="0" lang="fr-BE" sz="2000" b="0" i="0" u="none" strike="noStrike" kern="1200" cap="none" spc="0" normalizeH="0" baseline="0" noProof="0" dirty="0">
                <a:ln>
                  <a:noFill/>
                </a:ln>
                <a:effectLst/>
                <a:uLnTx/>
                <a:uFillTx/>
                <a:latin typeface="Tw Cen MT Condensed" panose="020B0606020104020203"/>
                <a:ea typeface="+mn-ea"/>
                <a:cs typeface="+mn-cs"/>
              </a:rPr>
              <a:t> </a:t>
            </a:r>
          </a:p>
        </p:txBody>
      </p:sp>
    </p:spTree>
    <p:extLst>
      <p:ext uri="{BB962C8B-B14F-4D97-AF65-F5344CB8AC3E}">
        <p14:creationId xmlns:p14="http://schemas.microsoft.com/office/powerpoint/2010/main" val="37600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A17624-1FBE-ED6C-7CE5-FCF68CB84EFD}"/>
              </a:ext>
            </a:extLst>
          </p:cNvPr>
          <p:cNvSpPr>
            <a:spLocks noGrp="1"/>
          </p:cNvSpPr>
          <p:nvPr>
            <p:ph type="title"/>
          </p:nvPr>
        </p:nvSpPr>
        <p:spPr/>
        <p:txBody>
          <a:bodyPr/>
          <a:lstStyle/>
          <a:p>
            <a:r>
              <a:rPr lang="fr-BE" dirty="0"/>
              <a:t>Rétrospective 2022</a:t>
            </a:r>
          </a:p>
        </p:txBody>
      </p:sp>
      <p:sp>
        <p:nvSpPr>
          <p:cNvPr id="4" name="ZoneTexte 3">
            <a:extLst>
              <a:ext uri="{FF2B5EF4-FFF2-40B4-BE49-F238E27FC236}">
                <a16:creationId xmlns:a16="http://schemas.microsoft.com/office/drawing/2014/main" id="{D35007D2-C657-F637-5AF4-F47C1326A34B}"/>
              </a:ext>
            </a:extLst>
          </p:cNvPr>
          <p:cNvSpPr txBox="1"/>
          <p:nvPr/>
        </p:nvSpPr>
        <p:spPr>
          <a:xfrm>
            <a:off x="3932316" y="3255896"/>
            <a:ext cx="3619870" cy="2616101"/>
          </a:xfrm>
          <a:prstGeom prst="rect">
            <a:avLst/>
          </a:prstGeom>
          <a:noFill/>
        </p:spPr>
        <p:txBody>
          <a:bodyPr wrap="square" rtlCol="0">
            <a:spAutoFit/>
          </a:bodyPr>
          <a:lstStyle/>
          <a:p>
            <a:pPr algn="ctr"/>
            <a:r>
              <a:rPr lang="fr-BE" sz="3200" dirty="0">
                <a:solidFill>
                  <a:srgbClr val="0070C0"/>
                </a:solidFill>
              </a:rPr>
              <a:t>Lancement de la nouvelle mouture du répertoire médico-social</a:t>
            </a:r>
          </a:p>
          <a:p>
            <a:pPr algn="ctr"/>
            <a:endParaRPr lang="fr-BE" sz="3600" dirty="0">
              <a:solidFill>
                <a:srgbClr val="0070C0"/>
              </a:solidFill>
            </a:endParaRPr>
          </a:p>
        </p:txBody>
      </p:sp>
      <p:sp>
        <p:nvSpPr>
          <p:cNvPr id="6" name="ZoneTexte 5">
            <a:extLst>
              <a:ext uri="{FF2B5EF4-FFF2-40B4-BE49-F238E27FC236}">
                <a16:creationId xmlns:a16="http://schemas.microsoft.com/office/drawing/2014/main" id="{5811DE79-2C64-211F-450F-C092C205F00C}"/>
              </a:ext>
            </a:extLst>
          </p:cNvPr>
          <p:cNvSpPr txBox="1"/>
          <p:nvPr/>
        </p:nvSpPr>
        <p:spPr>
          <a:xfrm>
            <a:off x="756985" y="2972316"/>
            <a:ext cx="3619870" cy="400110"/>
          </a:xfrm>
          <a:prstGeom prst="rect">
            <a:avLst/>
          </a:prstGeom>
          <a:noFill/>
        </p:spPr>
        <p:txBody>
          <a:bodyPr wrap="square">
            <a:spAutoFit/>
          </a:bodyPr>
          <a:lstStyle/>
          <a:p>
            <a:pPr marR="0" lvl="0" algn="l" defTabSz="457200" rtl="0" eaLnBrk="1" fontAlgn="auto" latinLnBrk="0" hangingPunct="1">
              <a:lnSpc>
                <a:spcPct val="100000"/>
              </a:lnSpc>
              <a:spcBef>
                <a:spcPts val="0"/>
              </a:spcBef>
              <a:spcAft>
                <a:spcPts val="0"/>
              </a:spcAft>
              <a:buClr>
                <a:srgbClr val="FFC000"/>
              </a:buClr>
              <a:buSzTx/>
              <a:tabLst/>
              <a:defRPr/>
            </a:pPr>
            <a:r>
              <a:rPr kumimoji="0" lang="fr-BE" sz="2000" b="0" i="0" u="none" strike="noStrike" kern="1200" cap="none" spc="0" normalizeH="0" baseline="0" noProof="0" dirty="0">
                <a:ln>
                  <a:noFill/>
                </a:ln>
                <a:effectLst/>
                <a:uLnTx/>
                <a:uFillTx/>
                <a:latin typeface="Tw Cen MT Condensed" panose="020B0606020104020203"/>
                <a:ea typeface="+mn-ea"/>
                <a:cs typeface="+mn-cs"/>
              </a:rPr>
              <a:t>Facturation des réunions de concertations </a:t>
            </a:r>
          </a:p>
        </p:txBody>
      </p:sp>
      <p:sp>
        <p:nvSpPr>
          <p:cNvPr id="8" name="ZoneTexte 7">
            <a:extLst>
              <a:ext uri="{FF2B5EF4-FFF2-40B4-BE49-F238E27FC236}">
                <a16:creationId xmlns:a16="http://schemas.microsoft.com/office/drawing/2014/main" id="{3A7D6CDF-2358-0F96-5923-BAC4F3AE8DF7}"/>
              </a:ext>
            </a:extLst>
          </p:cNvPr>
          <p:cNvSpPr txBox="1"/>
          <p:nvPr/>
        </p:nvSpPr>
        <p:spPr>
          <a:xfrm>
            <a:off x="3358342" y="2125679"/>
            <a:ext cx="5972454" cy="646331"/>
          </a:xfrm>
          <a:prstGeom prst="rect">
            <a:avLst/>
          </a:prstGeom>
          <a:noFill/>
        </p:spPr>
        <p:txBody>
          <a:bodyPr wrap="square">
            <a:spAutoFit/>
          </a:bodyPr>
          <a:lstStyle/>
          <a:p>
            <a:pPr algn="ctr">
              <a:buClr>
                <a:srgbClr val="FFC000"/>
              </a:buClr>
            </a:pPr>
            <a:r>
              <a:rPr lang="fr-BE" dirty="0">
                <a:latin typeface="+mj-lt"/>
              </a:rPr>
              <a:t>Evaluation du programme d’encodage et de facturation des rapports de concertations multidisciplinaires </a:t>
            </a:r>
          </a:p>
        </p:txBody>
      </p:sp>
      <p:sp>
        <p:nvSpPr>
          <p:cNvPr id="10" name="ZoneTexte 9">
            <a:extLst>
              <a:ext uri="{FF2B5EF4-FFF2-40B4-BE49-F238E27FC236}">
                <a16:creationId xmlns:a16="http://schemas.microsoft.com/office/drawing/2014/main" id="{D1613955-CDE8-A77C-D90A-315C54361648}"/>
              </a:ext>
            </a:extLst>
          </p:cNvPr>
          <p:cNvSpPr txBox="1"/>
          <p:nvPr/>
        </p:nvSpPr>
        <p:spPr>
          <a:xfrm>
            <a:off x="7567872" y="3089162"/>
            <a:ext cx="3252778" cy="369332"/>
          </a:xfrm>
          <a:prstGeom prst="rect">
            <a:avLst/>
          </a:prstGeom>
          <a:noFill/>
        </p:spPr>
        <p:txBody>
          <a:bodyPr wrap="square" rtlCol="0">
            <a:spAutoFit/>
          </a:bodyPr>
          <a:lstStyle/>
          <a:p>
            <a:pPr>
              <a:buClr>
                <a:srgbClr val="FFC000"/>
              </a:buClr>
            </a:pPr>
            <a:r>
              <a:rPr lang="fr-FR" dirty="0">
                <a:latin typeface="+mj-lt"/>
              </a:rPr>
              <a:t>Réunions avec les coordinatrices des CCSAD</a:t>
            </a:r>
          </a:p>
        </p:txBody>
      </p:sp>
      <p:sp>
        <p:nvSpPr>
          <p:cNvPr id="3" name="ZoneTexte 2">
            <a:extLst>
              <a:ext uri="{FF2B5EF4-FFF2-40B4-BE49-F238E27FC236}">
                <a16:creationId xmlns:a16="http://schemas.microsoft.com/office/drawing/2014/main" id="{AA2DA68E-04F1-9D24-508D-16F78DB08227}"/>
              </a:ext>
            </a:extLst>
          </p:cNvPr>
          <p:cNvSpPr txBox="1"/>
          <p:nvPr/>
        </p:nvSpPr>
        <p:spPr>
          <a:xfrm>
            <a:off x="7652933" y="5805103"/>
            <a:ext cx="3619870" cy="400110"/>
          </a:xfrm>
          <a:prstGeom prst="rect">
            <a:avLst/>
          </a:prstGeom>
          <a:noFill/>
        </p:spPr>
        <p:txBody>
          <a:bodyPr wrap="square">
            <a:spAutoFit/>
          </a:bodyPr>
          <a:lstStyle/>
          <a:p>
            <a:pPr marR="0" lvl="0" algn="l" defTabSz="457200" rtl="0" eaLnBrk="1" fontAlgn="auto" latinLnBrk="0" hangingPunct="1">
              <a:lnSpc>
                <a:spcPct val="100000"/>
              </a:lnSpc>
              <a:spcBef>
                <a:spcPts val="0"/>
              </a:spcBef>
              <a:spcAft>
                <a:spcPts val="0"/>
              </a:spcAft>
              <a:buClr>
                <a:srgbClr val="FFC000"/>
              </a:buClr>
              <a:buSzTx/>
              <a:tabLst/>
              <a:defRPr/>
            </a:pPr>
            <a:r>
              <a:rPr lang="fr-BE" sz="2000" dirty="0">
                <a:latin typeface="Tw Cen MT Condensed" panose="020B0606020104020203"/>
              </a:rPr>
              <a:t>Promotion des réunions de concertations</a:t>
            </a:r>
            <a:r>
              <a:rPr kumimoji="0" lang="fr-BE" sz="2000" b="0" i="0" u="none" strike="noStrike" kern="1200" cap="none" spc="0" normalizeH="0" baseline="0" noProof="0" dirty="0">
                <a:ln>
                  <a:noFill/>
                </a:ln>
                <a:effectLst/>
                <a:uLnTx/>
                <a:uFillTx/>
                <a:latin typeface="Tw Cen MT Condensed" panose="020B0606020104020203"/>
                <a:ea typeface="+mn-ea"/>
                <a:cs typeface="+mn-cs"/>
              </a:rPr>
              <a:t> </a:t>
            </a:r>
          </a:p>
        </p:txBody>
      </p:sp>
    </p:spTree>
    <p:extLst>
      <p:ext uri="{BB962C8B-B14F-4D97-AF65-F5344CB8AC3E}">
        <p14:creationId xmlns:p14="http://schemas.microsoft.com/office/powerpoint/2010/main" val="398998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A17624-1FBE-ED6C-7CE5-FCF68CB84EFD}"/>
              </a:ext>
            </a:extLst>
          </p:cNvPr>
          <p:cNvSpPr>
            <a:spLocks noGrp="1"/>
          </p:cNvSpPr>
          <p:nvPr>
            <p:ph type="title"/>
          </p:nvPr>
        </p:nvSpPr>
        <p:spPr/>
        <p:txBody>
          <a:bodyPr/>
          <a:lstStyle/>
          <a:p>
            <a:r>
              <a:rPr lang="fr-BE" dirty="0"/>
              <a:t>Rétrospective 2022</a:t>
            </a:r>
          </a:p>
        </p:txBody>
      </p:sp>
      <p:sp>
        <p:nvSpPr>
          <p:cNvPr id="4" name="ZoneTexte 3">
            <a:extLst>
              <a:ext uri="{FF2B5EF4-FFF2-40B4-BE49-F238E27FC236}">
                <a16:creationId xmlns:a16="http://schemas.microsoft.com/office/drawing/2014/main" id="{D35007D2-C657-F637-5AF4-F47C1326A34B}"/>
              </a:ext>
            </a:extLst>
          </p:cNvPr>
          <p:cNvSpPr txBox="1"/>
          <p:nvPr/>
        </p:nvSpPr>
        <p:spPr>
          <a:xfrm>
            <a:off x="3932316" y="3255896"/>
            <a:ext cx="3619870" cy="2616101"/>
          </a:xfrm>
          <a:prstGeom prst="rect">
            <a:avLst/>
          </a:prstGeom>
          <a:noFill/>
        </p:spPr>
        <p:txBody>
          <a:bodyPr wrap="square" rtlCol="0">
            <a:spAutoFit/>
          </a:bodyPr>
          <a:lstStyle/>
          <a:p>
            <a:pPr algn="ctr"/>
            <a:r>
              <a:rPr lang="fr-BE" sz="3200" dirty="0">
                <a:solidFill>
                  <a:srgbClr val="0070C0"/>
                </a:solidFill>
              </a:rPr>
              <a:t>Lancement de la nouvelle mouture du répertoire médico-social</a:t>
            </a:r>
          </a:p>
          <a:p>
            <a:pPr algn="ctr"/>
            <a:endParaRPr lang="fr-BE" sz="3600" dirty="0">
              <a:solidFill>
                <a:srgbClr val="0070C0"/>
              </a:solidFill>
            </a:endParaRPr>
          </a:p>
        </p:txBody>
      </p:sp>
      <p:sp>
        <p:nvSpPr>
          <p:cNvPr id="6" name="ZoneTexte 5">
            <a:extLst>
              <a:ext uri="{FF2B5EF4-FFF2-40B4-BE49-F238E27FC236}">
                <a16:creationId xmlns:a16="http://schemas.microsoft.com/office/drawing/2014/main" id="{5811DE79-2C64-211F-450F-C092C205F00C}"/>
              </a:ext>
            </a:extLst>
          </p:cNvPr>
          <p:cNvSpPr txBox="1"/>
          <p:nvPr/>
        </p:nvSpPr>
        <p:spPr>
          <a:xfrm>
            <a:off x="756985" y="2972316"/>
            <a:ext cx="3619870" cy="400110"/>
          </a:xfrm>
          <a:prstGeom prst="rect">
            <a:avLst/>
          </a:prstGeom>
          <a:noFill/>
        </p:spPr>
        <p:txBody>
          <a:bodyPr wrap="square">
            <a:spAutoFit/>
          </a:bodyPr>
          <a:lstStyle/>
          <a:p>
            <a:pPr marR="0" lvl="0" algn="l" defTabSz="457200" rtl="0" eaLnBrk="1" fontAlgn="auto" latinLnBrk="0" hangingPunct="1">
              <a:lnSpc>
                <a:spcPct val="100000"/>
              </a:lnSpc>
              <a:spcBef>
                <a:spcPts val="0"/>
              </a:spcBef>
              <a:spcAft>
                <a:spcPts val="0"/>
              </a:spcAft>
              <a:buClr>
                <a:srgbClr val="FFC000"/>
              </a:buClr>
              <a:buSzTx/>
              <a:tabLst/>
              <a:defRPr/>
            </a:pPr>
            <a:r>
              <a:rPr kumimoji="0" lang="fr-BE" sz="2000" b="0" i="0" u="none" strike="noStrike" kern="1200" cap="none" spc="0" normalizeH="0" baseline="0" noProof="0" dirty="0">
                <a:ln>
                  <a:noFill/>
                </a:ln>
                <a:effectLst/>
                <a:uLnTx/>
                <a:uFillTx/>
                <a:latin typeface="Tw Cen MT Condensed" panose="020B0606020104020203"/>
                <a:ea typeface="+mn-ea"/>
                <a:cs typeface="+mn-cs"/>
              </a:rPr>
              <a:t>Facturation des réunions de concertations </a:t>
            </a:r>
          </a:p>
        </p:txBody>
      </p:sp>
      <p:sp>
        <p:nvSpPr>
          <p:cNvPr id="8" name="ZoneTexte 7">
            <a:extLst>
              <a:ext uri="{FF2B5EF4-FFF2-40B4-BE49-F238E27FC236}">
                <a16:creationId xmlns:a16="http://schemas.microsoft.com/office/drawing/2014/main" id="{3A7D6CDF-2358-0F96-5923-BAC4F3AE8DF7}"/>
              </a:ext>
            </a:extLst>
          </p:cNvPr>
          <p:cNvSpPr txBox="1"/>
          <p:nvPr/>
        </p:nvSpPr>
        <p:spPr>
          <a:xfrm>
            <a:off x="3358342" y="2125679"/>
            <a:ext cx="5972454" cy="646331"/>
          </a:xfrm>
          <a:prstGeom prst="rect">
            <a:avLst/>
          </a:prstGeom>
          <a:noFill/>
        </p:spPr>
        <p:txBody>
          <a:bodyPr wrap="square">
            <a:spAutoFit/>
          </a:bodyPr>
          <a:lstStyle/>
          <a:p>
            <a:pPr algn="ctr">
              <a:buClr>
                <a:srgbClr val="FFC000"/>
              </a:buClr>
            </a:pPr>
            <a:r>
              <a:rPr lang="fr-BE" dirty="0">
                <a:latin typeface="+mj-lt"/>
              </a:rPr>
              <a:t>Evaluation du programme d’encodage et de facturation des rapports de concertations multidisciplinaires </a:t>
            </a:r>
          </a:p>
        </p:txBody>
      </p:sp>
      <p:sp>
        <p:nvSpPr>
          <p:cNvPr id="9" name="ZoneTexte 8">
            <a:extLst>
              <a:ext uri="{FF2B5EF4-FFF2-40B4-BE49-F238E27FC236}">
                <a16:creationId xmlns:a16="http://schemas.microsoft.com/office/drawing/2014/main" id="{80B655B8-B275-583B-2AD3-2C79FFA31FA9}"/>
              </a:ext>
            </a:extLst>
          </p:cNvPr>
          <p:cNvSpPr txBox="1"/>
          <p:nvPr/>
        </p:nvSpPr>
        <p:spPr>
          <a:xfrm>
            <a:off x="1591626" y="3885684"/>
            <a:ext cx="1132041" cy="369332"/>
          </a:xfrm>
          <a:prstGeom prst="rect">
            <a:avLst/>
          </a:prstGeom>
          <a:noFill/>
        </p:spPr>
        <p:txBody>
          <a:bodyPr wrap="none" rtlCol="0">
            <a:spAutoFit/>
          </a:bodyPr>
          <a:lstStyle/>
          <a:p>
            <a:pPr>
              <a:buClr>
                <a:srgbClr val="FFC000"/>
              </a:buClr>
            </a:pPr>
            <a:r>
              <a:rPr lang="fr-BE" dirty="0">
                <a:latin typeface="+mj-lt"/>
              </a:rPr>
              <a:t>Soutien CIDEB</a:t>
            </a:r>
          </a:p>
        </p:txBody>
      </p:sp>
      <p:sp>
        <p:nvSpPr>
          <p:cNvPr id="10" name="ZoneTexte 9">
            <a:extLst>
              <a:ext uri="{FF2B5EF4-FFF2-40B4-BE49-F238E27FC236}">
                <a16:creationId xmlns:a16="http://schemas.microsoft.com/office/drawing/2014/main" id="{D1613955-CDE8-A77C-D90A-315C54361648}"/>
              </a:ext>
            </a:extLst>
          </p:cNvPr>
          <p:cNvSpPr txBox="1"/>
          <p:nvPr/>
        </p:nvSpPr>
        <p:spPr>
          <a:xfrm>
            <a:off x="7567872" y="3089162"/>
            <a:ext cx="3252778" cy="369332"/>
          </a:xfrm>
          <a:prstGeom prst="rect">
            <a:avLst/>
          </a:prstGeom>
          <a:noFill/>
        </p:spPr>
        <p:txBody>
          <a:bodyPr wrap="square" rtlCol="0">
            <a:spAutoFit/>
          </a:bodyPr>
          <a:lstStyle/>
          <a:p>
            <a:pPr>
              <a:buClr>
                <a:srgbClr val="FFC000"/>
              </a:buClr>
            </a:pPr>
            <a:r>
              <a:rPr lang="fr-FR" dirty="0">
                <a:latin typeface="+mj-lt"/>
              </a:rPr>
              <a:t>Réunions avec les coordinatrices des CCSAD</a:t>
            </a:r>
          </a:p>
        </p:txBody>
      </p:sp>
      <p:sp>
        <p:nvSpPr>
          <p:cNvPr id="3" name="ZoneTexte 2">
            <a:extLst>
              <a:ext uri="{FF2B5EF4-FFF2-40B4-BE49-F238E27FC236}">
                <a16:creationId xmlns:a16="http://schemas.microsoft.com/office/drawing/2014/main" id="{AA2DA68E-04F1-9D24-508D-16F78DB08227}"/>
              </a:ext>
            </a:extLst>
          </p:cNvPr>
          <p:cNvSpPr txBox="1"/>
          <p:nvPr/>
        </p:nvSpPr>
        <p:spPr>
          <a:xfrm>
            <a:off x="7652933" y="5805103"/>
            <a:ext cx="3619870" cy="400110"/>
          </a:xfrm>
          <a:prstGeom prst="rect">
            <a:avLst/>
          </a:prstGeom>
          <a:noFill/>
        </p:spPr>
        <p:txBody>
          <a:bodyPr wrap="square">
            <a:spAutoFit/>
          </a:bodyPr>
          <a:lstStyle/>
          <a:p>
            <a:pPr marR="0" lvl="0" algn="l" defTabSz="457200" rtl="0" eaLnBrk="1" fontAlgn="auto" latinLnBrk="0" hangingPunct="1">
              <a:lnSpc>
                <a:spcPct val="100000"/>
              </a:lnSpc>
              <a:spcBef>
                <a:spcPts val="0"/>
              </a:spcBef>
              <a:spcAft>
                <a:spcPts val="0"/>
              </a:spcAft>
              <a:buClr>
                <a:srgbClr val="FFC000"/>
              </a:buClr>
              <a:buSzTx/>
              <a:tabLst/>
              <a:defRPr/>
            </a:pPr>
            <a:r>
              <a:rPr lang="fr-BE" sz="2000" dirty="0">
                <a:latin typeface="Tw Cen MT Condensed" panose="020B0606020104020203"/>
              </a:rPr>
              <a:t>Promotion des réunions de concertations</a:t>
            </a:r>
            <a:r>
              <a:rPr kumimoji="0" lang="fr-BE" sz="2000" b="0" i="0" u="none" strike="noStrike" kern="1200" cap="none" spc="0" normalizeH="0" baseline="0" noProof="0" dirty="0">
                <a:ln>
                  <a:noFill/>
                </a:ln>
                <a:effectLst/>
                <a:uLnTx/>
                <a:uFillTx/>
                <a:latin typeface="Tw Cen MT Condensed" panose="020B0606020104020203"/>
                <a:ea typeface="+mn-ea"/>
                <a:cs typeface="+mn-cs"/>
              </a:rPr>
              <a:t> </a:t>
            </a:r>
          </a:p>
        </p:txBody>
      </p:sp>
    </p:spTree>
    <p:extLst>
      <p:ext uri="{BB962C8B-B14F-4D97-AF65-F5344CB8AC3E}">
        <p14:creationId xmlns:p14="http://schemas.microsoft.com/office/powerpoint/2010/main" val="71352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583D7E-7AAC-6D28-C117-F51941B273E6}"/>
              </a:ext>
            </a:extLst>
          </p:cNvPr>
          <p:cNvSpPr>
            <a:spLocks noGrp="1"/>
          </p:cNvSpPr>
          <p:nvPr>
            <p:ph type="title"/>
          </p:nvPr>
        </p:nvSpPr>
        <p:spPr/>
        <p:txBody>
          <a:bodyPr/>
          <a:lstStyle/>
          <a:p>
            <a:r>
              <a:rPr lang="fr-BE" dirty="0"/>
              <a:t>Soutien au CIDEB</a:t>
            </a:r>
          </a:p>
        </p:txBody>
      </p:sp>
      <p:pic>
        <p:nvPicPr>
          <p:cNvPr id="4" name="Espace réservé du contenu 3">
            <a:extLst>
              <a:ext uri="{FF2B5EF4-FFF2-40B4-BE49-F238E27FC236}">
                <a16:creationId xmlns:a16="http://schemas.microsoft.com/office/drawing/2014/main" id="{9CDE941E-535D-AA8E-F8AD-05D98648070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03575" y="878472"/>
            <a:ext cx="3897625" cy="55515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12993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A17624-1FBE-ED6C-7CE5-FCF68CB84EFD}"/>
              </a:ext>
            </a:extLst>
          </p:cNvPr>
          <p:cNvSpPr>
            <a:spLocks noGrp="1"/>
          </p:cNvSpPr>
          <p:nvPr>
            <p:ph type="title"/>
          </p:nvPr>
        </p:nvSpPr>
        <p:spPr/>
        <p:txBody>
          <a:bodyPr/>
          <a:lstStyle/>
          <a:p>
            <a:r>
              <a:rPr lang="fr-BE" dirty="0"/>
              <a:t>Rétrospective 2022</a:t>
            </a:r>
          </a:p>
        </p:txBody>
      </p:sp>
      <p:sp>
        <p:nvSpPr>
          <p:cNvPr id="4" name="ZoneTexte 3">
            <a:extLst>
              <a:ext uri="{FF2B5EF4-FFF2-40B4-BE49-F238E27FC236}">
                <a16:creationId xmlns:a16="http://schemas.microsoft.com/office/drawing/2014/main" id="{D35007D2-C657-F637-5AF4-F47C1326A34B}"/>
              </a:ext>
            </a:extLst>
          </p:cNvPr>
          <p:cNvSpPr txBox="1"/>
          <p:nvPr/>
        </p:nvSpPr>
        <p:spPr>
          <a:xfrm>
            <a:off x="3932316" y="3255896"/>
            <a:ext cx="3619870" cy="2616101"/>
          </a:xfrm>
          <a:prstGeom prst="rect">
            <a:avLst/>
          </a:prstGeom>
          <a:noFill/>
        </p:spPr>
        <p:txBody>
          <a:bodyPr wrap="square" rtlCol="0">
            <a:spAutoFit/>
          </a:bodyPr>
          <a:lstStyle/>
          <a:p>
            <a:pPr algn="ctr"/>
            <a:r>
              <a:rPr lang="fr-BE" sz="3200" dirty="0">
                <a:solidFill>
                  <a:srgbClr val="0070C0"/>
                </a:solidFill>
              </a:rPr>
              <a:t>Lancement de la nouvelle mouture du répertoire médico-social</a:t>
            </a:r>
          </a:p>
          <a:p>
            <a:pPr algn="ctr"/>
            <a:endParaRPr lang="fr-BE" sz="3600" dirty="0">
              <a:solidFill>
                <a:srgbClr val="0070C0"/>
              </a:solidFill>
            </a:endParaRPr>
          </a:p>
        </p:txBody>
      </p:sp>
      <p:sp>
        <p:nvSpPr>
          <p:cNvPr id="6" name="ZoneTexte 5">
            <a:extLst>
              <a:ext uri="{FF2B5EF4-FFF2-40B4-BE49-F238E27FC236}">
                <a16:creationId xmlns:a16="http://schemas.microsoft.com/office/drawing/2014/main" id="{5811DE79-2C64-211F-450F-C092C205F00C}"/>
              </a:ext>
            </a:extLst>
          </p:cNvPr>
          <p:cNvSpPr txBox="1"/>
          <p:nvPr/>
        </p:nvSpPr>
        <p:spPr>
          <a:xfrm>
            <a:off x="756985" y="2972316"/>
            <a:ext cx="3619870" cy="400110"/>
          </a:xfrm>
          <a:prstGeom prst="rect">
            <a:avLst/>
          </a:prstGeom>
          <a:noFill/>
        </p:spPr>
        <p:txBody>
          <a:bodyPr wrap="square">
            <a:spAutoFit/>
          </a:bodyPr>
          <a:lstStyle/>
          <a:p>
            <a:pPr marR="0" lvl="0" algn="l" defTabSz="457200" rtl="0" eaLnBrk="1" fontAlgn="auto" latinLnBrk="0" hangingPunct="1">
              <a:lnSpc>
                <a:spcPct val="100000"/>
              </a:lnSpc>
              <a:spcBef>
                <a:spcPts val="0"/>
              </a:spcBef>
              <a:spcAft>
                <a:spcPts val="0"/>
              </a:spcAft>
              <a:buClr>
                <a:srgbClr val="FFC000"/>
              </a:buClr>
              <a:buSzTx/>
              <a:tabLst/>
              <a:defRPr/>
            </a:pPr>
            <a:r>
              <a:rPr kumimoji="0" lang="fr-BE" sz="2000" b="0" i="0" u="none" strike="noStrike" kern="1200" cap="none" spc="0" normalizeH="0" baseline="0" noProof="0" dirty="0">
                <a:ln>
                  <a:noFill/>
                </a:ln>
                <a:effectLst/>
                <a:uLnTx/>
                <a:uFillTx/>
                <a:latin typeface="Tw Cen MT Condensed" panose="020B0606020104020203"/>
                <a:ea typeface="+mn-ea"/>
                <a:cs typeface="+mn-cs"/>
              </a:rPr>
              <a:t>Facturation des réunions de concertations </a:t>
            </a:r>
          </a:p>
        </p:txBody>
      </p:sp>
      <p:sp>
        <p:nvSpPr>
          <p:cNvPr id="8" name="ZoneTexte 7">
            <a:extLst>
              <a:ext uri="{FF2B5EF4-FFF2-40B4-BE49-F238E27FC236}">
                <a16:creationId xmlns:a16="http://schemas.microsoft.com/office/drawing/2014/main" id="{3A7D6CDF-2358-0F96-5923-BAC4F3AE8DF7}"/>
              </a:ext>
            </a:extLst>
          </p:cNvPr>
          <p:cNvSpPr txBox="1"/>
          <p:nvPr/>
        </p:nvSpPr>
        <p:spPr>
          <a:xfrm>
            <a:off x="3358342" y="2125679"/>
            <a:ext cx="5972454" cy="646331"/>
          </a:xfrm>
          <a:prstGeom prst="rect">
            <a:avLst/>
          </a:prstGeom>
          <a:noFill/>
        </p:spPr>
        <p:txBody>
          <a:bodyPr wrap="square">
            <a:spAutoFit/>
          </a:bodyPr>
          <a:lstStyle/>
          <a:p>
            <a:pPr algn="ctr">
              <a:buClr>
                <a:srgbClr val="FFC000"/>
              </a:buClr>
            </a:pPr>
            <a:r>
              <a:rPr lang="fr-BE" dirty="0">
                <a:latin typeface="+mj-lt"/>
              </a:rPr>
              <a:t>Evaluation du programme d’encodage et de facturation des rapports de concertations multidisciplinaires </a:t>
            </a:r>
          </a:p>
        </p:txBody>
      </p:sp>
      <p:sp>
        <p:nvSpPr>
          <p:cNvPr id="9" name="ZoneTexte 8">
            <a:extLst>
              <a:ext uri="{FF2B5EF4-FFF2-40B4-BE49-F238E27FC236}">
                <a16:creationId xmlns:a16="http://schemas.microsoft.com/office/drawing/2014/main" id="{80B655B8-B275-583B-2AD3-2C79FFA31FA9}"/>
              </a:ext>
            </a:extLst>
          </p:cNvPr>
          <p:cNvSpPr txBox="1"/>
          <p:nvPr/>
        </p:nvSpPr>
        <p:spPr>
          <a:xfrm>
            <a:off x="1591626" y="3885684"/>
            <a:ext cx="1132041" cy="369332"/>
          </a:xfrm>
          <a:prstGeom prst="rect">
            <a:avLst/>
          </a:prstGeom>
          <a:noFill/>
        </p:spPr>
        <p:txBody>
          <a:bodyPr wrap="none" rtlCol="0">
            <a:spAutoFit/>
          </a:bodyPr>
          <a:lstStyle/>
          <a:p>
            <a:pPr>
              <a:buClr>
                <a:srgbClr val="FFC000"/>
              </a:buClr>
            </a:pPr>
            <a:r>
              <a:rPr lang="fr-BE" dirty="0">
                <a:latin typeface="+mj-lt"/>
              </a:rPr>
              <a:t>Soutien CIDEB</a:t>
            </a:r>
          </a:p>
        </p:txBody>
      </p:sp>
      <p:sp>
        <p:nvSpPr>
          <p:cNvPr id="10" name="ZoneTexte 9">
            <a:extLst>
              <a:ext uri="{FF2B5EF4-FFF2-40B4-BE49-F238E27FC236}">
                <a16:creationId xmlns:a16="http://schemas.microsoft.com/office/drawing/2014/main" id="{D1613955-CDE8-A77C-D90A-315C54361648}"/>
              </a:ext>
            </a:extLst>
          </p:cNvPr>
          <p:cNvSpPr txBox="1"/>
          <p:nvPr/>
        </p:nvSpPr>
        <p:spPr>
          <a:xfrm>
            <a:off x="7567872" y="3089162"/>
            <a:ext cx="3252778" cy="369332"/>
          </a:xfrm>
          <a:prstGeom prst="rect">
            <a:avLst/>
          </a:prstGeom>
          <a:noFill/>
        </p:spPr>
        <p:txBody>
          <a:bodyPr wrap="square" rtlCol="0">
            <a:spAutoFit/>
          </a:bodyPr>
          <a:lstStyle/>
          <a:p>
            <a:pPr>
              <a:buClr>
                <a:srgbClr val="FFC000"/>
              </a:buClr>
            </a:pPr>
            <a:r>
              <a:rPr lang="fr-FR" dirty="0">
                <a:latin typeface="+mj-lt"/>
              </a:rPr>
              <a:t>Réunions avec les coordinatrices des CCSAD</a:t>
            </a:r>
          </a:p>
        </p:txBody>
      </p:sp>
      <p:sp>
        <p:nvSpPr>
          <p:cNvPr id="12" name="ZoneTexte 11">
            <a:extLst>
              <a:ext uri="{FF2B5EF4-FFF2-40B4-BE49-F238E27FC236}">
                <a16:creationId xmlns:a16="http://schemas.microsoft.com/office/drawing/2014/main" id="{33DCAB87-5B1B-D947-081A-2F860CE6E610}"/>
              </a:ext>
            </a:extLst>
          </p:cNvPr>
          <p:cNvSpPr txBox="1"/>
          <p:nvPr/>
        </p:nvSpPr>
        <p:spPr>
          <a:xfrm>
            <a:off x="9074329" y="3885684"/>
            <a:ext cx="2711383" cy="369332"/>
          </a:xfrm>
          <a:prstGeom prst="rect">
            <a:avLst/>
          </a:prstGeom>
          <a:noFill/>
        </p:spPr>
        <p:txBody>
          <a:bodyPr wrap="none" rtlCol="0">
            <a:spAutoFit/>
          </a:bodyPr>
          <a:lstStyle/>
          <a:p>
            <a:pPr>
              <a:buClr>
                <a:srgbClr val="FFC000"/>
              </a:buClr>
            </a:pPr>
            <a:r>
              <a:rPr lang="fr-FR" dirty="0">
                <a:latin typeface="+mj-lt"/>
              </a:rPr>
              <a:t>Participation aux réunions Inter-SISD</a:t>
            </a:r>
          </a:p>
        </p:txBody>
      </p:sp>
      <p:sp>
        <p:nvSpPr>
          <p:cNvPr id="3" name="ZoneTexte 2">
            <a:extLst>
              <a:ext uri="{FF2B5EF4-FFF2-40B4-BE49-F238E27FC236}">
                <a16:creationId xmlns:a16="http://schemas.microsoft.com/office/drawing/2014/main" id="{AA2DA68E-04F1-9D24-508D-16F78DB08227}"/>
              </a:ext>
            </a:extLst>
          </p:cNvPr>
          <p:cNvSpPr txBox="1"/>
          <p:nvPr/>
        </p:nvSpPr>
        <p:spPr>
          <a:xfrm>
            <a:off x="7652933" y="5805103"/>
            <a:ext cx="3619870" cy="400110"/>
          </a:xfrm>
          <a:prstGeom prst="rect">
            <a:avLst/>
          </a:prstGeom>
          <a:noFill/>
        </p:spPr>
        <p:txBody>
          <a:bodyPr wrap="square">
            <a:spAutoFit/>
          </a:bodyPr>
          <a:lstStyle/>
          <a:p>
            <a:pPr marR="0" lvl="0" algn="l" defTabSz="457200" rtl="0" eaLnBrk="1" fontAlgn="auto" latinLnBrk="0" hangingPunct="1">
              <a:lnSpc>
                <a:spcPct val="100000"/>
              </a:lnSpc>
              <a:spcBef>
                <a:spcPts val="0"/>
              </a:spcBef>
              <a:spcAft>
                <a:spcPts val="0"/>
              </a:spcAft>
              <a:buClr>
                <a:srgbClr val="FFC000"/>
              </a:buClr>
              <a:buSzTx/>
              <a:tabLst/>
              <a:defRPr/>
            </a:pPr>
            <a:r>
              <a:rPr lang="fr-BE" sz="2000" dirty="0">
                <a:latin typeface="Tw Cen MT Condensed" panose="020B0606020104020203"/>
              </a:rPr>
              <a:t>Promotion des réunions de concertations</a:t>
            </a:r>
            <a:r>
              <a:rPr kumimoji="0" lang="fr-BE" sz="2000" b="0" i="0" u="none" strike="noStrike" kern="1200" cap="none" spc="0" normalizeH="0" baseline="0" noProof="0" dirty="0">
                <a:ln>
                  <a:noFill/>
                </a:ln>
                <a:effectLst/>
                <a:uLnTx/>
                <a:uFillTx/>
                <a:latin typeface="Tw Cen MT Condensed" panose="020B0606020104020203"/>
                <a:ea typeface="+mn-ea"/>
                <a:cs typeface="+mn-cs"/>
              </a:rPr>
              <a:t> </a:t>
            </a:r>
          </a:p>
        </p:txBody>
      </p:sp>
    </p:spTree>
    <p:extLst>
      <p:ext uri="{BB962C8B-B14F-4D97-AF65-F5344CB8AC3E}">
        <p14:creationId xmlns:p14="http://schemas.microsoft.com/office/powerpoint/2010/main" val="340591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égral">
  <a:themeElements>
    <a:clrScheme name="Inté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é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é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FCC79427A11474883C9264B4B09F4E0" ma:contentTypeVersion="8" ma:contentTypeDescription="Crée un document." ma:contentTypeScope="" ma:versionID="b8ed87687d1695c22ba5620b2c6201a2">
  <xsd:schema xmlns:xsd="http://www.w3.org/2001/XMLSchema" xmlns:xs="http://www.w3.org/2001/XMLSchema" xmlns:p="http://schemas.microsoft.com/office/2006/metadata/properties" xmlns:ns3="ba45ac10-3c37-4715-a556-8fcd4d4caf80" xmlns:ns4="5bf40a5b-6aed-4188-ba25-d40cbc68e90e" targetNamespace="http://schemas.microsoft.com/office/2006/metadata/properties" ma:root="true" ma:fieldsID="3101cd1db8c3d881770eff6c39a6f133" ns3:_="" ns4:_="">
    <xsd:import namespace="ba45ac10-3c37-4715-a556-8fcd4d4caf80"/>
    <xsd:import namespace="5bf40a5b-6aed-4188-ba25-d40cbc68e90e"/>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45ac10-3c37-4715-a556-8fcd4d4caf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bf40a5b-6aed-4188-ba25-d40cbc68e90e"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SharingHintHash" ma:index="12"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2C1231-984C-4EB0-95D2-4594F496D5A0}">
  <ds:schemaRefs>
    <ds:schemaRef ds:uri="http://www.w3.org/XML/1998/namespace"/>
    <ds:schemaRef ds:uri="http://schemas.microsoft.com/office/2006/metadata/properties"/>
    <ds:schemaRef ds:uri="5bf40a5b-6aed-4188-ba25-d40cbc68e90e"/>
    <ds:schemaRef ds:uri="ba45ac10-3c37-4715-a556-8fcd4d4caf80"/>
    <ds:schemaRef ds:uri="http://schemas.microsoft.com/office/infopath/2007/PartnerControls"/>
    <ds:schemaRef ds:uri="http://schemas.microsoft.com/office/2006/documentManagement/types"/>
    <ds:schemaRef ds:uri="http://purl.org/dc/elements/1.1/"/>
    <ds:schemaRef ds:uri="http://purl.org/dc/term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3E88F856-A532-4551-A88F-63963C8ED6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45ac10-3c37-4715-a556-8fcd4d4caf80"/>
    <ds:schemaRef ds:uri="5bf40a5b-6aed-4188-ba25-d40cbc68e9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C74D47-9696-463B-B1E6-FD05DA9A0D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Integral</Template>
  <TotalTime>23337</TotalTime>
  <Words>1611</Words>
  <Application>Microsoft Office PowerPoint</Application>
  <PresentationFormat>Grand écran</PresentationFormat>
  <Paragraphs>139</Paragraphs>
  <Slides>13</Slides>
  <Notes>12</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13</vt:i4>
      </vt:variant>
    </vt:vector>
  </HeadingPairs>
  <TitlesOfParts>
    <vt:vector size="22" baseType="lpstr">
      <vt:lpstr>Calibri</vt:lpstr>
      <vt:lpstr>Lato</vt:lpstr>
      <vt:lpstr>Libre Baskerville</vt:lpstr>
      <vt:lpstr>Times New Roman</vt:lpstr>
      <vt:lpstr>Tw Cen MT</vt:lpstr>
      <vt:lpstr>Tw Cen MT Condensed</vt:lpstr>
      <vt:lpstr>Wingdings</vt:lpstr>
      <vt:lpstr>Wingdings 3</vt:lpstr>
      <vt:lpstr>Intégral</vt:lpstr>
      <vt:lpstr>Rétrospective 2022</vt:lpstr>
      <vt:lpstr>Lancement de la nouvelle mouture du site internet  </vt:lpstr>
      <vt:lpstr>Rétrospective 2022</vt:lpstr>
      <vt:lpstr>Rétrospective 2022</vt:lpstr>
      <vt:lpstr>Rétrospective 2022</vt:lpstr>
      <vt:lpstr>Rétrospective 2022</vt:lpstr>
      <vt:lpstr>Rétrospective 2022</vt:lpstr>
      <vt:lpstr>Soutien au CIDEB</vt:lpstr>
      <vt:lpstr>Rétrospective 2022</vt:lpstr>
      <vt:lpstr>Rétrospective 2022</vt:lpstr>
      <vt:lpstr>Rétrospective 2022</vt:lpstr>
      <vt:lpstr>Rétrospective 2022</vt:lpstr>
      <vt:lpstr>Rétrospective 2022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Rétrospective 2021</dc:title>
  <dc:creator>secretariat</dc:creator>
  <cp:lastModifiedBy>secretariat</cp:lastModifiedBy>
  <cp:revision>10</cp:revision>
  <dcterms:created xsi:type="dcterms:W3CDTF">2022-05-17T07:06:23Z</dcterms:created>
  <dcterms:modified xsi:type="dcterms:W3CDTF">2023-06-06T11:43:11Z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0x0101000FCC79427A11474883C9264B4B09F4E0</vt:lpwstr>
  </property>
</Properties>
</file>